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0" r:id="rId3"/>
    <p:sldId id="285" r:id="rId4"/>
    <p:sldId id="291" r:id="rId5"/>
    <p:sldId id="298" r:id="rId6"/>
    <p:sldId id="292" r:id="rId7"/>
    <p:sldId id="293" r:id="rId8"/>
    <p:sldId id="294" r:id="rId9"/>
    <p:sldId id="295" r:id="rId10"/>
    <p:sldId id="296" r:id="rId11"/>
    <p:sldId id="297" r:id="rId12"/>
    <p:sldId id="283" r:id="rId13"/>
    <p:sldId id="260" r:id="rId14"/>
    <p:sldId id="286" r:id="rId15"/>
    <p:sldId id="262" r:id="rId16"/>
    <p:sldId id="263" r:id="rId17"/>
    <p:sldId id="276" r:id="rId18"/>
    <p:sldId id="277" r:id="rId19"/>
    <p:sldId id="278" r:id="rId20"/>
    <p:sldId id="290" r:id="rId21"/>
    <p:sldId id="287" r:id="rId22"/>
    <p:sldId id="288" r:id="rId23"/>
    <p:sldId id="289" r:id="rId24"/>
    <p:sldId id="282" r:id="rId25"/>
    <p:sldId id="270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govt-uni-college%20documents\NAAC\naac%202015-16\PASSING%20PERCENTAGE%20SINCE%202011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TYBA Political Science - passing percentage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TYBA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Sheet1!$F$12:$J$12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Sheet1!$F$13:$J$13</c:f>
              <c:numCache>
                <c:formatCode>General</c:formatCode>
                <c:ptCount val="5"/>
                <c:pt idx="0">
                  <c:v>84</c:v>
                </c:pt>
                <c:pt idx="1">
                  <c:v>78</c:v>
                </c:pt>
                <c:pt idx="2">
                  <c:v>90</c:v>
                </c:pt>
                <c:pt idx="3">
                  <c:v>57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3-42DA-93BA-DCEBFB35B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97152"/>
        <c:axId val="54006144"/>
      </c:barChart>
      <c:catAx>
        <c:axId val="536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006144"/>
        <c:crosses val="autoZero"/>
        <c:auto val="1"/>
        <c:lblAlgn val="ctr"/>
        <c:lblOffset val="100"/>
        <c:noMultiLvlLbl val="0"/>
      </c:catAx>
      <c:valAx>
        <c:axId val="5400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3697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82C8-F6FC-4A95-BCF8-6755E83C971E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F44B9-DC64-46B0-9108-69EE06AC1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4D14-51F1-4A31-A369-3CB7EE6B44CB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7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4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733E-ABCE-4C2D-BFFE-E0EC393FF07A}" type="datetimeFigureOut">
              <a:rPr lang="en-US" smtClean="0"/>
              <a:pPr/>
              <a:t>10/02/2017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8376-BD42-4E1F-859E-6ED3A5D60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rtktopecollege.in/result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tktopecollege.in/?p=2661" TargetMode="External"/><Relationship Id="rId2" Type="http://schemas.openxmlformats.org/officeDocument/2006/relationships/hyperlink" Target="http://drtktopecollege.in/?cat=1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rtktopecollege.in/moodle" TargetMode="External"/><Relationship Id="rId5" Type="http://schemas.openxmlformats.org/officeDocument/2006/relationships/hyperlink" Target="http://news.bbc.co.uk/2/hi/europe/7972232.stm" TargetMode="External"/><Relationship Id="rId4" Type="http://schemas.openxmlformats.org/officeDocument/2006/relationships/hyperlink" Target="http://drtktopecollege.in/?cat=4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Department of Political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SHUBHARAJ P. BUWA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ASSOCIATE PROFESSOR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8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Participation in College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Chairman of </a:t>
            </a:r>
          </a:p>
          <a:p>
            <a:pPr marL="0" indent="0">
              <a:buNone/>
            </a:pPr>
            <a:endParaRPr lang="en-IN" dirty="0"/>
          </a:p>
          <a:p>
            <a:pPr lvl="1"/>
            <a:r>
              <a:rPr lang="en-IN" dirty="0"/>
              <a:t>Sports department</a:t>
            </a:r>
          </a:p>
          <a:p>
            <a:pPr marL="457200" lvl="1" indent="0">
              <a:buNone/>
            </a:pPr>
            <a:endParaRPr lang="en-IN" dirty="0"/>
          </a:p>
          <a:p>
            <a:pPr lvl="1"/>
            <a:r>
              <a:rPr lang="en-IN" dirty="0"/>
              <a:t>Attendance committee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Time Table committee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Examination committee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Discipline committee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NSS Programme Officer for 7 years (2001-02 to 2007-08)</a:t>
            </a:r>
          </a:p>
          <a:p>
            <a:endParaRPr lang="en-IN" dirty="0"/>
          </a:p>
          <a:p>
            <a:r>
              <a:rPr lang="en-IN" dirty="0"/>
              <a:t>Member of </a:t>
            </a:r>
          </a:p>
          <a:p>
            <a:pPr lvl="2"/>
            <a:endParaRPr lang="en-IN" dirty="0"/>
          </a:p>
          <a:p>
            <a:pPr lvl="2"/>
            <a:r>
              <a:rPr lang="en-IN" dirty="0"/>
              <a:t>Examination Committee</a:t>
            </a:r>
          </a:p>
          <a:p>
            <a:pPr lvl="2"/>
            <a:endParaRPr lang="en-IN" dirty="0"/>
          </a:p>
          <a:p>
            <a:pPr lvl="2"/>
            <a:r>
              <a:rPr lang="en-IN" dirty="0" err="1"/>
              <a:t>Nishigandh</a:t>
            </a:r>
            <a:r>
              <a:rPr lang="en-IN" dirty="0"/>
              <a:t> Editorial Board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Software development…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MS Excel sheet for Salary and Form 16 of all employees.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From 2001 to 2010 – Result programme in MS Access.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NSS database.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hlinkClick r:id="rId2"/>
              </a:rPr>
              <a:t>Currently Online result declaration module in PHP + MySQL + HTML + CSS</a:t>
            </a:r>
            <a:endParaRPr lang="en-IN" dirty="0"/>
          </a:p>
          <a:p>
            <a:pPr lvl="1"/>
            <a:r>
              <a:rPr lang="en-IN" dirty="0"/>
              <a:t>Useful for students as well as office 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8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9189"/>
            <a:ext cx="11360800" cy="76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6 Semesters and 12 Papers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10790" y="719665"/>
          <a:ext cx="10045335" cy="571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 no.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Paper no.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Paper 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Internal marks/Passing marks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Semester end exam. Marks/Passing 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 Political System – The Constitution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100/40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 Political System – The Political Process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100/40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 Political System – The Constitution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Administration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Indian Political System – The Political Process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Indian Administration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Politics of Modern Maharashtra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Political Thought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 Politics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Determinants of Politics of Maharashtra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 Political Thought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  <a:r>
                        <a:rPr lang="en-US" baseline="0" dirty="0"/>
                        <a:t> in World Politics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25/10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75/30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Bachelor of Arts…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One division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Medium of Instruction - English + Marathi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Most of them offer Marathi medium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Choice of subjects available at third year.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789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Student strength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2824"/>
              </p:ext>
            </p:extLst>
          </p:nvPr>
        </p:nvGraphicFramePr>
        <p:xfrm>
          <a:off x="415599" y="1536632"/>
          <a:ext cx="11219810" cy="493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962">
                  <a:extLst>
                    <a:ext uri="{9D8B030D-6E8A-4147-A177-3AD203B41FA5}">
                      <a16:colId xmlns:a16="http://schemas.microsoft.com/office/drawing/2014/main" val="1685870803"/>
                    </a:ext>
                  </a:extLst>
                </a:gridCol>
                <a:gridCol w="2243962">
                  <a:extLst>
                    <a:ext uri="{9D8B030D-6E8A-4147-A177-3AD203B41FA5}">
                      <a16:colId xmlns:a16="http://schemas.microsoft.com/office/drawing/2014/main" val="942444435"/>
                    </a:ext>
                  </a:extLst>
                </a:gridCol>
                <a:gridCol w="2243962">
                  <a:extLst>
                    <a:ext uri="{9D8B030D-6E8A-4147-A177-3AD203B41FA5}">
                      <a16:colId xmlns:a16="http://schemas.microsoft.com/office/drawing/2014/main" val="3878982245"/>
                    </a:ext>
                  </a:extLst>
                </a:gridCol>
                <a:gridCol w="2243962">
                  <a:extLst>
                    <a:ext uri="{9D8B030D-6E8A-4147-A177-3AD203B41FA5}">
                      <a16:colId xmlns:a16="http://schemas.microsoft.com/office/drawing/2014/main" val="3193625033"/>
                    </a:ext>
                  </a:extLst>
                </a:gridCol>
                <a:gridCol w="2243962">
                  <a:extLst>
                    <a:ext uri="{9D8B030D-6E8A-4147-A177-3AD203B41FA5}">
                      <a16:colId xmlns:a16="http://schemas.microsoft.com/office/drawing/2014/main" val="2910212467"/>
                    </a:ext>
                  </a:extLst>
                </a:gridCol>
              </a:tblGrid>
              <a:tr h="1285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TYBA POLITICAL SCIENCE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335065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239271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878804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79334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113032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444942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538694"/>
                  </a:ext>
                </a:extLst>
              </a:tr>
              <a:tr h="521347"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C0C0C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4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0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105050" y="1"/>
          <a:ext cx="12402099" cy="581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45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Efforts to enrich learning experience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r>
              <a:rPr lang="en-US" dirty="0">
                <a:hlinkClick r:id="rId2"/>
              </a:rPr>
              <a:t>Online Quizzes</a:t>
            </a:r>
            <a:r>
              <a:rPr lang="en-US" dirty="0"/>
              <a:t>       </a:t>
            </a:r>
            <a:r>
              <a:rPr lang="en-US" dirty="0">
                <a:hlinkClick r:id="rId3"/>
              </a:rPr>
              <a:t>Visit to US consulate</a:t>
            </a:r>
            <a:r>
              <a:rPr lang="en-US" dirty="0"/>
              <a:t>     </a:t>
            </a:r>
            <a:r>
              <a:rPr lang="en-US" dirty="0">
                <a:hlinkClick r:id="rId4"/>
              </a:rPr>
              <a:t>Guest Lectures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WhatsApp group    </a:t>
            </a:r>
            <a:r>
              <a:rPr lang="en-US" dirty="0">
                <a:solidFill>
                  <a:schemeClr val="accent5"/>
                </a:solidFill>
                <a:hlinkClick r:id="rId5"/>
              </a:rPr>
              <a:t>Audio Visual </a:t>
            </a:r>
            <a:r>
              <a:rPr lang="en-US" dirty="0">
                <a:solidFill>
                  <a:schemeClr val="accent5"/>
                </a:solidFill>
              </a:rPr>
              <a:t>    </a:t>
            </a:r>
            <a:r>
              <a:rPr lang="en-US" dirty="0">
                <a:solidFill>
                  <a:schemeClr val="accent5"/>
                </a:solidFill>
                <a:hlinkClick r:id="rId6"/>
              </a:rPr>
              <a:t>Moodle Site</a:t>
            </a:r>
            <a:endParaRPr lang="en-IN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for SYBA - Screen Shot</a:t>
            </a:r>
            <a:endParaRPr lang="en-IN" dirty="0"/>
          </a:p>
        </p:txBody>
      </p:sp>
      <p:pic>
        <p:nvPicPr>
          <p:cNvPr id="6" name="Content Placeholder 5" descr="quiz screen shot 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0" y="500042"/>
            <a:ext cx="17408757" cy="7684081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B8B1-08AC-4F16-AD91-DD0C6BB04B38}" type="datetime1">
              <a:rPr lang="en-US" smtClean="0"/>
              <a:pPr/>
              <a:t>10/02/2017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A23-5F31-41FB-8985-57DD90B73316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Department of Political Science, Dr. T. K. Tope Night (Senior) College, Parel, Mumbai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Lectures and Visits</a:t>
            </a:r>
            <a:endParaRPr lang="en-IN" dirty="0"/>
          </a:p>
        </p:txBody>
      </p:sp>
      <p:graphicFrame>
        <p:nvGraphicFramePr>
          <p:cNvPr id="4" name="Content Placeholder 3">
            <a:hlinkClick r:id="" action="ppaction://noaction" highlightClick="1">
              <a:snd r:embed="rId3" name="breeze.wav"/>
            </a:hlinkClick>
          </p:cNvPr>
          <p:cNvGraphicFramePr>
            <a:graphicFrameLocks noGrp="1"/>
          </p:cNvGraphicFramePr>
          <p:nvPr>
            <p:ph idx="1"/>
          </p:nvPr>
        </p:nvGraphicFramePr>
        <p:xfrm>
          <a:off x="285708" y="1214424"/>
          <a:ext cx="11620585" cy="483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378">
                <a:tc>
                  <a:txBody>
                    <a:bodyPr/>
                    <a:lstStyle/>
                    <a:p>
                      <a:r>
                        <a:rPr lang="en-US" dirty="0" err="1"/>
                        <a:t>Sr</a:t>
                      </a:r>
                      <a:r>
                        <a:rPr lang="en-US" dirty="0"/>
                        <a:t> no.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Guest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6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FEBRUARY</a:t>
                      </a:r>
                      <a:r>
                        <a:rPr lang="en-US" baseline="0" dirty="0"/>
                        <a:t> 2016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Virendra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Valsangkar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Making Documentaries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6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FEBRUARY 2016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 action="ppaction://hlinksldjump"/>
                        </a:rPr>
                        <a:t>Dr.  </a:t>
                      </a:r>
                      <a:r>
                        <a:rPr lang="en-US" dirty="0" err="1">
                          <a:hlinkClick r:id="rId4" action="ppaction://hlinksldjump"/>
                        </a:rPr>
                        <a:t>Swati</a:t>
                      </a:r>
                      <a:r>
                        <a:rPr lang="en-US" dirty="0">
                          <a:hlinkClick r:id="rId4" action="ppaction://hlinksldjump"/>
                        </a:rPr>
                        <a:t> </a:t>
                      </a:r>
                      <a:r>
                        <a:rPr lang="en-US" dirty="0" err="1">
                          <a:hlinkClick r:id="rId4" action="ppaction://hlinksldjump"/>
                        </a:rPr>
                        <a:t>Pitale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Nationalism of Ravindranath Tagore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6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FEBRUARY 2016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Prof.</a:t>
                      </a:r>
                      <a:r>
                        <a:rPr lang="en-US" baseline="0" dirty="0"/>
                        <a:t> Dr. Sanjay </a:t>
                      </a:r>
                      <a:r>
                        <a:rPr lang="en-US" baseline="0" dirty="0" err="1"/>
                        <a:t>Deshpande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 – Russia</a:t>
                      </a:r>
                      <a:r>
                        <a:rPr lang="en-US" baseline="0" dirty="0"/>
                        <a:t> Relations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74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FEBRUARY 2016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Prashant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Kelkar</a:t>
                      </a:r>
                      <a:r>
                        <a:rPr lang="en-US" baseline="0" dirty="0"/>
                        <a:t> (Associate Professor)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Kashmir Issue from a different perspective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62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MARCH 2016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 to US consulate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Lecture on India – US relations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78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AUGUST2016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Chaitra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Redkar</a:t>
                      </a:r>
                      <a:endParaRPr lang="en-IN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Simon de Beauvoir</a:t>
                      </a:r>
                      <a:endParaRPr lang="en-IN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A0D0-159C-4DC9-AAC9-919D09851F27}" type="datetime1">
              <a:rPr lang="en-US" smtClean="0"/>
              <a:pPr/>
              <a:t>10/02/2017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A23-5F31-41FB-8985-57DD90B73316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Department of Political Science, Dr. T. K. Tope Night (Senior) College, Parel, Mumbai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Virendra</a:t>
            </a:r>
            <a:r>
              <a:rPr lang="en-US" dirty="0"/>
              <a:t> </a:t>
            </a:r>
            <a:r>
              <a:rPr lang="en-US" dirty="0" err="1"/>
              <a:t>Valsangkar</a:t>
            </a:r>
            <a:r>
              <a:rPr lang="en-US" dirty="0"/>
              <a:t> – National Film Award</a:t>
            </a:r>
            <a:endParaRPr lang="en-IN" dirty="0"/>
          </a:p>
        </p:txBody>
      </p:sp>
      <p:pic>
        <p:nvPicPr>
          <p:cNvPr id="4" name="Content Placeholder 3" descr="virendra-rashtriya-purask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977" y="1600201"/>
            <a:ext cx="8276047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7459-68AD-4F1F-966D-A00B977282C0}" type="datetime1">
              <a:rPr lang="en-US" smtClean="0"/>
              <a:pPr/>
              <a:t>10/02/2017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A23-5F31-41FB-8985-57DD90B73316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Department of Political Science, Dr. T. K. Tope Night (Senior) College, Parel, Mumbai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3985" y="2967335"/>
            <a:ext cx="65640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HEARTY WELCOME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NAAC PEER TEAM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84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Virendra</a:t>
            </a:r>
            <a:r>
              <a:rPr lang="en-US" dirty="0"/>
              <a:t> </a:t>
            </a:r>
            <a:r>
              <a:rPr lang="en-US" dirty="0" err="1"/>
              <a:t>Valsangkar</a:t>
            </a:r>
            <a:r>
              <a:rPr lang="en-US" dirty="0"/>
              <a:t> – Making Documentaries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557033"/>
            <a:ext cx="6822830" cy="5117122"/>
          </a:xfrm>
        </p:spPr>
      </p:pic>
    </p:spTree>
    <p:extLst>
      <p:ext uri="{BB962C8B-B14F-4D97-AF65-F5344CB8AC3E}">
        <p14:creationId xmlns:p14="http://schemas.microsoft.com/office/powerpoint/2010/main" val="139251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Dr. Swati </a:t>
            </a:r>
            <a:r>
              <a:rPr lang="en-US" sz="3200" dirty="0" err="1"/>
              <a:t>Pitale</a:t>
            </a:r>
            <a:r>
              <a:rPr lang="en-US" sz="3200" dirty="0"/>
              <a:t> - Nationalism of </a:t>
            </a:r>
            <a:r>
              <a:rPr lang="en-US" sz="3200" dirty="0" err="1"/>
              <a:t>Ravindranath</a:t>
            </a:r>
            <a:r>
              <a:rPr lang="en-US" sz="3200" dirty="0"/>
              <a:t> Tagore</a:t>
            </a:r>
            <a:br>
              <a:rPr lang="en-US" sz="3200" dirty="0"/>
            </a:br>
            <a:r>
              <a:rPr lang="en-US" sz="3200" dirty="0"/>
              <a:t>23-2-2016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378634"/>
            <a:ext cx="9920306" cy="5580172"/>
          </a:xfrm>
        </p:spPr>
      </p:pic>
    </p:spTree>
    <p:extLst>
      <p:ext uri="{BB962C8B-B14F-4D97-AF65-F5344CB8AC3E}">
        <p14:creationId xmlns:p14="http://schemas.microsoft.com/office/powerpoint/2010/main" val="107743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Sanjay Deshpande – India Russia Relations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392616"/>
            <a:ext cx="9678571" cy="5444197"/>
          </a:xfrm>
        </p:spPr>
      </p:pic>
    </p:spTree>
    <p:extLst>
      <p:ext uri="{BB962C8B-B14F-4D97-AF65-F5344CB8AC3E}">
        <p14:creationId xmlns:p14="http://schemas.microsoft.com/office/powerpoint/2010/main" val="114193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Prashant </a:t>
            </a:r>
            <a:r>
              <a:rPr lang="en-US" dirty="0" err="1"/>
              <a:t>Kelkar</a:t>
            </a:r>
            <a:r>
              <a:rPr lang="en-US" dirty="0"/>
              <a:t> – Kashmir Issue – a different 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" y="1814732"/>
            <a:ext cx="10311619" cy="5211995"/>
          </a:xfrm>
        </p:spPr>
      </p:pic>
    </p:spTree>
    <p:extLst>
      <p:ext uri="{BB962C8B-B14F-4D97-AF65-F5344CB8AC3E}">
        <p14:creationId xmlns:p14="http://schemas.microsoft.com/office/powerpoint/2010/main" val="150290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Chitra</a:t>
            </a:r>
            <a:r>
              <a:rPr lang="en-US" dirty="0"/>
              <a:t> </a:t>
            </a:r>
            <a:r>
              <a:rPr lang="en-US" dirty="0" err="1"/>
              <a:t>Redkar</a:t>
            </a:r>
            <a:r>
              <a:rPr lang="en-US" dirty="0"/>
              <a:t> from SNDT University on Simon de Beauvoir 30-8-2016</a:t>
            </a:r>
            <a:endParaRPr lang="en-IN" dirty="0"/>
          </a:p>
        </p:txBody>
      </p:sp>
      <p:pic>
        <p:nvPicPr>
          <p:cNvPr id="4" name="Content Placeholder 3" descr="chaitra_redkar_30-8-16_lecture-768x43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96" y="1600201"/>
            <a:ext cx="10728208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7E94-C0EC-40DB-890F-4E06A63A61C6}" type="datetime1">
              <a:rPr lang="en-US" smtClean="0"/>
              <a:pPr/>
              <a:t>10/02/2017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A23-5F31-41FB-8985-57DD90B73316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Department of Political Science, Dr. T. K. Tope Night (Senior) College, Parel, Mumbai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593366"/>
            <a:ext cx="11360800" cy="1692634"/>
          </a:xfrm>
        </p:spPr>
        <p:txBody>
          <a:bodyPr>
            <a:normAutofit fontScale="90000"/>
          </a:bodyPr>
          <a:lstStyle/>
          <a:p>
            <a:r>
              <a:rPr lang="en-IN" dirty="0"/>
              <a:t>Students participated in the Election workshop organised by </a:t>
            </a:r>
            <a:r>
              <a:rPr lang="en-IN" dirty="0" err="1"/>
              <a:t>Savitribai</a:t>
            </a:r>
            <a:r>
              <a:rPr lang="en-IN" dirty="0"/>
              <a:t> </a:t>
            </a:r>
            <a:r>
              <a:rPr lang="en-IN" dirty="0" err="1"/>
              <a:t>Phule</a:t>
            </a:r>
            <a:r>
              <a:rPr lang="en-IN" dirty="0"/>
              <a:t> Pune University, Pune at </a:t>
            </a:r>
            <a:r>
              <a:rPr lang="en-IN" dirty="0" err="1"/>
              <a:t>Kirti</a:t>
            </a:r>
            <a:r>
              <a:rPr lang="en-IN" dirty="0"/>
              <a:t> College and the actual survey.</a:t>
            </a:r>
            <a:br>
              <a:rPr lang="en-IN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2445664"/>
            <a:ext cx="5749226" cy="3646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6" y="2445663"/>
            <a:ext cx="5419844" cy="36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09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0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0398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Establishment of 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Department of Political Science established in 1984</a:t>
            </a:r>
          </a:p>
          <a:p>
            <a:endParaRPr lang="en-US" dirty="0"/>
          </a:p>
          <a:p>
            <a:r>
              <a:rPr lang="en-US" dirty="0"/>
              <a:t>Semester system adopted from 2011-12</a:t>
            </a:r>
          </a:p>
          <a:p>
            <a:endParaRPr lang="en-US" dirty="0"/>
          </a:p>
          <a:p>
            <a:r>
              <a:rPr lang="en-US" dirty="0"/>
              <a:t>Bachelor of Arts – Three years integrated degree course</a:t>
            </a:r>
          </a:p>
        </p:txBody>
      </p:sp>
    </p:spTree>
    <p:extLst>
      <p:ext uri="{BB962C8B-B14F-4D97-AF65-F5344CB8AC3E}">
        <p14:creationId xmlns:p14="http://schemas.microsoft.com/office/powerpoint/2010/main" val="3735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Shubharaj</a:t>
            </a:r>
            <a:r>
              <a:rPr lang="en-US" dirty="0"/>
              <a:t> P. </a:t>
            </a:r>
            <a:r>
              <a:rPr lang="en-US" dirty="0" err="1"/>
              <a:t>Buwa</a:t>
            </a:r>
            <a:r>
              <a:rPr lang="en-US" dirty="0"/>
              <a:t>, Associate Professor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755560"/>
          </a:xfrm>
        </p:spPr>
        <p:txBody>
          <a:bodyPr/>
          <a:lstStyle/>
          <a:p>
            <a:pPr algn="ctr"/>
            <a:r>
              <a:rPr lang="en-US" dirty="0"/>
              <a:t>Graduate from </a:t>
            </a:r>
            <a:r>
              <a:rPr lang="en-US" dirty="0" err="1"/>
              <a:t>Shivaji</a:t>
            </a:r>
            <a:r>
              <a:rPr lang="en-US" dirty="0"/>
              <a:t> University, Kolhapur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Post Graduation – </a:t>
            </a:r>
            <a:r>
              <a:rPr lang="en-US" dirty="0" err="1"/>
              <a:t>Savitribai</a:t>
            </a:r>
            <a:r>
              <a:rPr lang="en-US" dirty="0"/>
              <a:t> </a:t>
            </a:r>
            <a:r>
              <a:rPr lang="en-US" dirty="0" err="1"/>
              <a:t>Phule</a:t>
            </a:r>
            <a:r>
              <a:rPr lang="en-US" dirty="0"/>
              <a:t> Pune University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Cleared NET and SET examination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Teaching in this College since 1992</a:t>
            </a:r>
          </a:p>
        </p:txBody>
      </p:sp>
    </p:spTree>
    <p:extLst>
      <p:ext uri="{BB962C8B-B14F-4D97-AF65-F5344CB8AC3E}">
        <p14:creationId xmlns:p14="http://schemas.microsoft.com/office/powerpoint/2010/main" val="322834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Refresher and Orientation courses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35746"/>
              </p:ext>
            </p:extLst>
          </p:nvPr>
        </p:nvGraphicFramePr>
        <p:xfrm>
          <a:off x="415599" y="1536632"/>
          <a:ext cx="11206555" cy="47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311">
                  <a:extLst>
                    <a:ext uri="{9D8B030D-6E8A-4147-A177-3AD203B41FA5}">
                      <a16:colId xmlns:a16="http://schemas.microsoft.com/office/drawing/2014/main" val="2939289204"/>
                    </a:ext>
                  </a:extLst>
                </a:gridCol>
                <a:gridCol w="2241311">
                  <a:extLst>
                    <a:ext uri="{9D8B030D-6E8A-4147-A177-3AD203B41FA5}">
                      <a16:colId xmlns:a16="http://schemas.microsoft.com/office/drawing/2014/main" val="1481880659"/>
                    </a:ext>
                  </a:extLst>
                </a:gridCol>
                <a:gridCol w="2241311">
                  <a:extLst>
                    <a:ext uri="{9D8B030D-6E8A-4147-A177-3AD203B41FA5}">
                      <a16:colId xmlns:a16="http://schemas.microsoft.com/office/drawing/2014/main" val="2567770429"/>
                    </a:ext>
                  </a:extLst>
                </a:gridCol>
                <a:gridCol w="2241311">
                  <a:extLst>
                    <a:ext uri="{9D8B030D-6E8A-4147-A177-3AD203B41FA5}">
                      <a16:colId xmlns:a16="http://schemas.microsoft.com/office/drawing/2014/main" val="1292212628"/>
                    </a:ext>
                  </a:extLst>
                </a:gridCol>
                <a:gridCol w="2241311">
                  <a:extLst>
                    <a:ext uri="{9D8B030D-6E8A-4147-A177-3AD203B41FA5}">
                      <a16:colId xmlns:a16="http://schemas.microsoft.com/office/drawing/2014/main" val="181745965"/>
                    </a:ext>
                  </a:extLst>
                </a:gridCol>
              </a:tblGrid>
              <a:tr h="660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Sr. No.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Nature and name of the Course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Duration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Name of the University/Academic Staff College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5496675"/>
                  </a:ext>
                </a:extLst>
              </a:tr>
              <a:tr h="66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From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41276"/>
                  </a:ext>
                </a:extLst>
              </a:tr>
              <a:tr h="66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Orientation Course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16/2/1999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19/3/1999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ASC, Mumbai University, Mumbai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492508"/>
                  </a:ext>
                </a:extLst>
              </a:tr>
              <a:tr h="66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Refresher Course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26/2/2001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23/3/2001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ASC, Jawaharlal Nehru University, New Delhi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6016620"/>
                  </a:ext>
                </a:extLst>
              </a:tr>
              <a:tr h="66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3.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Refresher Course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7/11/2005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28/11/2005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ASC, Mumbai University, Mumbai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5721"/>
                  </a:ext>
                </a:extLst>
              </a:tr>
              <a:tr h="977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4.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Refresher Course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28/11/2007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18/12/2007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Mahatma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Phule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Adhyasan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, University of Pune, Pune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807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5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Publications…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 8 Chapters in 5 different Political Science Text Books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Edited one IDOL book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Translation of a Text book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One more book in the press…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461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level work	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Paper setter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Assessment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Moderation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Chairmanship of a Paper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Part of syllabus sub- committees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V. C. Nominee and Governing body nominee  for selection and promotion interviews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79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Ph. D. topic – Transformational Aspects of E-Governance – a case study of certain districts in Maharashtra</a:t>
            </a:r>
          </a:p>
          <a:p>
            <a:endParaRPr lang="en-US" dirty="0"/>
          </a:p>
          <a:p>
            <a:r>
              <a:rPr lang="en-US" dirty="0"/>
              <a:t>Guide – Professor </a:t>
            </a:r>
            <a:r>
              <a:rPr lang="en-US" dirty="0" err="1"/>
              <a:t>Kannamma</a:t>
            </a:r>
            <a:r>
              <a:rPr lang="en-US" dirty="0"/>
              <a:t> Raman, Department of Civics and Politics, University of Mumbai</a:t>
            </a: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686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Membership of professional </a:t>
            </a:r>
            <a:r>
              <a:rPr lang="en-US" dirty="0" err="1"/>
              <a:t>organisations</a:t>
            </a:r>
            <a:r>
              <a:rPr lang="en-US" dirty="0"/>
              <a:t>…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Maharashtra Political Science and Public Administration Conference </a:t>
            </a:r>
          </a:p>
          <a:p>
            <a:endParaRPr lang="en-IN" dirty="0"/>
          </a:p>
          <a:p>
            <a:pPr marL="914389" lvl="2" indent="-457189"/>
            <a:r>
              <a:rPr lang="en-US" dirty="0"/>
              <a:t>(re-elected unanimously as a member of executive committee till 2019)</a:t>
            </a:r>
          </a:p>
          <a:p>
            <a:pPr marL="800100" lvl="2" indent="-342900"/>
            <a:endParaRPr lang="en-US" dirty="0"/>
          </a:p>
          <a:p>
            <a:endParaRPr lang="en-US" dirty="0"/>
          </a:p>
          <a:p>
            <a:r>
              <a:rPr lang="en-US" dirty="0"/>
              <a:t>Indian Political Science Association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US" dirty="0"/>
          </a:p>
          <a:p>
            <a:r>
              <a:rPr lang="en-US" dirty="0"/>
              <a:t>International Political Science Association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34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835</Words>
  <Application>Microsoft Office PowerPoint</Application>
  <PresentationFormat>Widescreen</PresentationFormat>
  <Paragraphs>304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Mangal</vt:lpstr>
      <vt:lpstr>Times New Roman</vt:lpstr>
      <vt:lpstr>Office Theme</vt:lpstr>
      <vt:lpstr>Department of Political Science</vt:lpstr>
      <vt:lpstr>PowerPoint Presentation</vt:lpstr>
      <vt:lpstr>Establishment of the Department</vt:lpstr>
      <vt:lpstr>Shubharaj P. Buwa, Associate Professor</vt:lpstr>
      <vt:lpstr>Refresher and Orientation courses</vt:lpstr>
      <vt:lpstr>Publications…</vt:lpstr>
      <vt:lpstr>University level work </vt:lpstr>
      <vt:lpstr>Research</vt:lpstr>
      <vt:lpstr>Membership of professional organisations…</vt:lpstr>
      <vt:lpstr>Participation in College activities</vt:lpstr>
      <vt:lpstr>Software development… </vt:lpstr>
      <vt:lpstr>6 Semesters and 12 Papers</vt:lpstr>
      <vt:lpstr>Bachelor of Arts…</vt:lpstr>
      <vt:lpstr>Student strength</vt:lpstr>
      <vt:lpstr>PowerPoint Presentation</vt:lpstr>
      <vt:lpstr>Efforts to enrich learning experience</vt:lpstr>
      <vt:lpstr>Quiz for SYBA - Screen Shot</vt:lpstr>
      <vt:lpstr>Guest Lectures and Visits</vt:lpstr>
      <vt:lpstr>Virendra Valsangkar – National Film Award</vt:lpstr>
      <vt:lpstr>Virendra Valsangkar – Making Documentaries</vt:lpstr>
      <vt:lpstr>Dr. Swati Pitale - Nationalism of Ravindranath Tagore 23-2-2016</vt:lpstr>
      <vt:lpstr>Dr. Sanjay Deshpande – India Russia Relations</vt:lpstr>
      <vt:lpstr>Prashant Kelkar – Kashmir Issue – a different perspective</vt:lpstr>
      <vt:lpstr>Dr. Chitra Redkar from SNDT University on Simon de Beauvoir 30-8-2016</vt:lpstr>
      <vt:lpstr>Students participated in the Election workshop organised by Savitribai Phule Pune University, Pune at Kirti College and the actual survey.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SEAFF ROOM</cp:lastModifiedBy>
  <cp:revision>36</cp:revision>
  <dcterms:created xsi:type="dcterms:W3CDTF">2017-02-07T11:10:44Z</dcterms:created>
  <dcterms:modified xsi:type="dcterms:W3CDTF">2017-02-10T04:06:47Z</dcterms:modified>
</cp:coreProperties>
</file>