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83" r:id="rId4"/>
    <p:sldId id="260" r:id="rId5"/>
    <p:sldId id="274" r:id="rId6"/>
    <p:sldId id="262" r:id="rId7"/>
    <p:sldId id="263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70" r:id="rId16"/>
    <p:sldId id="265" r:id="rId17"/>
    <p:sldId id="266" r:id="rId18"/>
    <p:sldId id="267" r:id="rId19"/>
    <p:sldId id="268" r:id="rId20"/>
    <p:sldId id="269" r:id="rId21"/>
    <p:sldId id="271" r:id="rId22"/>
    <p:sldId id="27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I:\govt-uni-college%20documents\NAAC\naac%202015-16\PASSING%20PERCENTAGE%20SINCE%202011-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Student </a:t>
            </a:r>
            <a:br>
              <a:rPr lang="en-US"/>
            </a:br>
            <a:r>
              <a:rPr lang="en-US"/>
              <a:t>Strength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FYBA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120</c:v>
                </c:pt>
                <c:pt idx="1">
                  <c:v>118</c:v>
                </c:pt>
                <c:pt idx="2">
                  <c:v>120</c:v>
                </c:pt>
                <c:pt idx="3">
                  <c:v>133</c:v>
                </c:pt>
                <c:pt idx="4">
                  <c:v>130</c:v>
                </c:pt>
                <c:pt idx="5">
                  <c:v>132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73-439E-9106-BA13164864E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SYBA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82</c:v>
                </c:pt>
                <c:pt idx="1">
                  <c:v>82</c:v>
                </c:pt>
                <c:pt idx="2">
                  <c:v>66</c:v>
                </c:pt>
                <c:pt idx="3">
                  <c:v>71</c:v>
                </c:pt>
                <c:pt idx="4">
                  <c:v>48</c:v>
                </c:pt>
                <c:pt idx="5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473-439E-9106-BA13164864E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TYBA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90</c:v>
                </c:pt>
                <c:pt idx="1">
                  <c:v>93</c:v>
                </c:pt>
                <c:pt idx="2">
                  <c:v>63</c:v>
                </c:pt>
                <c:pt idx="3">
                  <c:v>53</c:v>
                </c:pt>
                <c:pt idx="4">
                  <c:v>64</c:v>
                </c:pt>
                <c:pt idx="5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73-439E-9106-BA13164864E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TYBA POL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90</c:v>
                </c:pt>
                <c:pt idx="1">
                  <c:v>90</c:v>
                </c:pt>
                <c:pt idx="2">
                  <c:v>52</c:v>
                </c:pt>
                <c:pt idx="3">
                  <c:v>51</c:v>
                </c:pt>
                <c:pt idx="4">
                  <c:v>52</c:v>
                </c:pt>
                <c:pt idx="5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73-439E-9106-BA13164864E6}"/>
            </c:ext>
          </c:extLst>
        </c:ser>
        <c:gapWidth val="219"/>
        <c:overlap val="100"/>
        <c:axId val="56249344"/>
        <c:axId val="56271616"/>
      </c:barChart>
      <c:catAx>
        <c:axId val="562493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71616"/>
        <c:crosses val="autoZero"/>
        <c:auto val="1"/>
        <c:lblAlgn val="ctr"/>
        <c:lblOffset val="100"/>
      </c:catAx>
      <c:valAx>
        <c:axId val="5627161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4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lang="en-US"/>
            </a:pPr>
            <a:r>
              <a:rPr lang="en-US" dirty="0"/>
              <a:t>TYBA Political Science - passing percentage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TYBA</c:v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Sheet1!$F$12:$J$12</c:f>
              <c:strCache>
                <c:ptCount val="5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</c:strCache>
            </c:strRef>
          </c:cat>
          <c:val>
            <c:numRef>
              <c:f>Sheet1!$F$13:$J$13</c:f>
              <c:numCache>
                <c:formatCode>General</c:formatCode>
                <c:ptCount val="5"/>
                <c:pt idx="0">
                  <c:v>84</c:v>
                </c:pt>
                <c:pt idx="1">
                  <c:v>78</c:v>
                </c:pt>
                <c:pt idx="2">
                  <c:v>90</c:v>
                </c:pt>
                <c:pt idx="3">
                  <c:v>57</c:v>
                </c:pt>
                <c:pt idx="4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5E3-42DA-93BA-DCEBFB35B751}"/>
            </c:ext>
          </c:extLst>
        </c:ser>
        <c:axId val="53697152"/>
        <c:axId val="54006144"/>
      </c:barChart>
      <c:catAx>
        <c:axId val="5369715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4006144"/>
        <c:crosses val="autoZero"/>
        <c:auto val="1"/>
        <c:lblAlgn val="ctr"/>
        <c:lblOffset val="100"/>
      </c:catAx>
      <c:valAx>
        <c:axId val="540061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36971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</c:chart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382C8-F6FC-4A95-BCF8-6755E83C971E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F44B9-DC64-46B0-9108-69EE06AC1E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9084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84172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64D14-51F1-4A31-A369-3CB7EE6B44CB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733E-ABCE-4C2D-BFFE-E0EC393FF07A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376-BD42-4E1F-859E-6ED3A5D60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967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733E-ABCE-4C2D-BFFE-E0EC393FF07A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376-BD42-4E1F-859E-6ED3A5D60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4825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733E-ABCE-4C2D-BFFE-E0EC393FF07A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376-BD42-4E1F-859E-6ED3A5D60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5632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09" y="6217621"/>
            <a:ext cx="7316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88234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733E-ABCE-4C2D-BFFE-E0EC393FF07A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376-BD42-4E1F-859E-6ED3A5D60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85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733E-ABCE-4C2D-BFFE-E0EC393FF07A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376-BD42-4E1F-859E-6ED3A5D60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623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733E-ABCE-4C2D-BFFE-E0EC393FF07A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376-BD42-4E1F-859E-6ED3A5D60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752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733E-ABCE-4C2D-BFFE-E0EC393FF07A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376-BD42-4E1F-859E-6ED3A5D60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454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733E-ABCE-4C2D-BFFE-E0EC393FF07A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376-BD42-4E1F-859E-6ED3A5D60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750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733E-ABCE-4C2D-BFFE-E0EC393FF07A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376-BD42-4E1F-859E-6ED3A5D60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431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733E-ABCE-4C2D-BFFE-E0EC393FF07A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376-BD42-4E1F-859E-6ED3A5D60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190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733E-ABCE-4C2D-BFFE-E0EC393FF07A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376-BD42-4E1F-859E-6ED3A5D60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659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B733E-ABCE-4C2D-BFFE-E0EC393FF07A}" type="datetimeFigureOut">
              <a:rPr lang="en-US" smtClean="0"/>
              <a:pPr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98376-BD42-4E1F-859E-6ED3A5D60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95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rtktopecollege.in/po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drtktopecollege.in/result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rtktopecollege.in/?p=2661" TargetMode="External"/><Relationship Id="rId2" Type="http://schemas.openxmlformats.org/officeDocument/2006/relationships/hyperlink" Target="http://drtktopecollege.in/?cat=12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drtktopecollege.in/moodle" TargetMode="External"/><Relationship Id="rId5" Type="http://schemas.openxmlformats.org/officeDocument/2006/relationships/hyperlink" Target="http://news.bbc.co.uk/2/hi/europe/7972232.stm" TargetMode="External"/><Relationship Id="rId4" Type="http://schemas.openxmlformats.org/officeDocument/2006/relationships/hyperlink" Target="http://drtktopecollege.in/?cat=44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Department of Political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SHUBHARAJ P. BUWA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r>
              <a:rPr lang="en-GB" dirty="0"/>
              <a:t>ASSOCIATE PROFESSOR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6486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Virendra</a:t>
            </a:r>
            <a:r>
              <a:rPr lang="en-US" dirty="0" smtClean="0"/>
              <a:t> </a:t>
            </a:r>
            <a:r>
              <a:rPr lang="en-US" dirty="0" err="1" smtClean="0"/>
              <a:t>Valsangkar</a:t>
            </a:r>
            <a:endParaRPr lang="en-IN" dirty="0"/>
          </a:p>
        </p:txBody>
      </p:sp>
      <p:pic>
        <p:nvPicPr>
          <p:cNvPr id="4" name="Content Placeholder 3" descr="virendra-rashtriya-puraska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7977" y="1600201"/>
            <a:ext cx="8276047" cy="4525963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A7459-68AD-4F1F-966D-A00B977282C0}" type="datetime1">
              <a:rPr lang="en-US" smtClean="0"/>
              <a:pPr/>
              <a:t>2/9/2017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7A23-5F31-41FB-8985-57DD90B73316}" type="slidenum">
              <a:rPr lang="en-IN" smtClean="0"/>
              <a:pPr/>
              <a:t>10</a:t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Department of Political Science, Dr. T. K. Tope Night (Senior) College, Parel, Mumbai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Guest Lectures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Dr. </a:t>
            </a:r>
            <a:r>
              <a:rPr lang="en-US" dirty="0" err="1" smtClean="0"/>
              <a:t>Swati</a:t>
            </a:r>
            <a:r>
              <a:rPr lang="en-US" dirty="0" smtClean="0"/>
              <a:t> </a:t>
            </a:r>
            <a:r>
              <a:rPr lang="en-US" dirty="0" err="1" smtClean="0"/>
              <a:t>Pitale</a:t>
            </a:r>
            <a:r>
              <a:rPr lang="en-US" dirty="0" smtClean="0"/>
              <a:t>	</a:t>
            </a:r>
            <a:endParaRPr lang="en-IN" dirty="0"/>
          </a:p>
        </p:txBody>
      </p:sp>
      <p:pic>
        <p:nvPicPr>
          <p:cNvPr id="8" name="Content Placeholder 7" descr="swati-pital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33994" y="1069177"/>
            <a:ext cx="6194452" cy="464583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Nationalism of Ravindranath Tagore</a:t>
            </a:r>
          </a:p>
          <a:p>
            <a:r>
              <a:rPr lang="en-US" sz="4000" dirty="0" smtClean="0"/>
              <a:t>23-2-2016</a:t>
            </a:r>
            <a:endParaRPr lang="en-IN" sz="4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7258-7AFD-4A91-ABEC-44CE597A1BB0}" type="datetime1">
              <a:rPr lang="en-US" smtClean="0"/>
              <a:pPr/>
              <a:t>2/9/2017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Department of Political Science, Dr. T. K. Tope Night (Senior) College, Parel, Mumbai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7A23-5F31-41FB-8985-57DD90B73316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Dr.  Sanjay </a:t>
            </a:r>
            <a:r>
              <a:rPr lang="en-US" dirty="0" err="1" smtClean="0"/>
              <a:t>Deshpande</a:t>
            </a:r>
            <a:endParaRPr lang="en-IN" dirty="0"/>
          </a:p>
        </p:txBody>
      </p:sp>
      <p:pic>
        <p:nvPicPr>
          <p:cNvPr id="8" name="Content Placeholder 7" descr="Sanjay-Deshpand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41903" y="1000108"/>
            <a:ext cx="6572296" cy="492922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India – Russia Relations</a:t>
            </a:r>
          </a:p>
          <a:p>
            <a:r>
              <a:rPr lang="en-US" sz="4000" dirty="0" smtClean="0"/>
              <a:t>24-2-2016</a:t>
            </a:r>
            <a:endParaRPr lang="en-IN" sz="4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87258-7AFD-4A91-ABEC-44CE597A1BB0}" type="datetime1">
              <a:rPr lang="en-US" smtClean="0"/>
              <a:pPr/>
              <a:t>2/9/2017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Department of Political Science, Dr. T. K. Tope Night (Senior) College, Parel, Mumbai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7A23-5F31-41FB-8985-57DD90B73316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Prashant</a:t>
            </a:r>
            <a:r>
              <a:rPr lang="en-US" dirty="0" smtClean="0"/>
              <a:t> </a:t>
            </a:r>
            <a:r>
              <a:rPr lang="en-US" dirty="0" err="1" smtClean="0"/>
              <a:t>Kelkar</a:t>
            </a:r>
            <a:endParaRPr lang="en-IN" dirty="0"/>
          </a:p>
        </p:txBody>
      </p:sp>
      <p:pic>
        <p:nvPicPr>
          <p:cNvPr id="4" name="Content Placeholder 3" descr="prashant-kelkar-300x3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52993" y="1212054"/>
            <a:ext cx="6575455" cy="4931591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Lecture on current situation in Jammu and Kashmir</a:t>
            </a:r>
          </a:p>
          <a:p>
            <a:r>
              <a:rPr lang="en-US" sz="3600" dirty="0" smtClean="0"/>
              <a:t>25-2-2016</a:t>
            </a:r>
            <a:endParaRPr lang="en-IN" sz="36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330E-E2DC-438B-AF57-2FB1D3F406F5}" type="datetime1">
              <a:rPr lang="en-US" smtClean="0"/>
              <a:pPr/>
              <a:t>2/9/2017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7A23-5F31-41FB-8985-57DD90B73316}" type="slidenum">
              <a:rPr lang="en-IN" smtClean="0"/>
              <a:pPr/>
              <a:t>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Department of Political Science, Dr. T. K. Tope Night (Senior) College, Parel, Mumbai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Chitra</a:t>
            </a:r>
            <a:r>
              <a:rPr lang="en-US" dirty="0" smtClean="0"/>
              <a:t> </a:t>
            </a:r>
            <a:r>
              <a:rPr lang="en-US" dirty="0" err="1" smtClean="0"/>
              <a:t>Redkar</a:t>
            </a:r>
            <a:r>
              <a:rPr lang="en-US" dirty="0" smtClean="0"/>
              <a:t> from SNDT University on Simon de Beauvoir 30-8-2016</a:t>
            </a:r>
            <a:endParaRPr lang="en-IN" dirty="0"/>
          </a:p>
        </p:txBody>
      </p:sp>
      <p:pic>
        <p:nvPicPr>
          <p:cNvPr id="4" name="Content Placeholder 3" descr="chaitra_redkar_30-8-16_lecture-768x432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1896" y="1600201"/>
            <a:ext cx="10728208" cy="4525963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77E94-C0EC-40DB-890F-4E06A63A61C6}" type="datetime1">
              <a:rPr lang="en-US" smtClean="0"/>
              <a:pPr/>
              <a:t>2/9/2017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7A23-5F31-41FB-8985-57DD90B73316}" type="slidenum">
              <a:rPr lang="en-IN" smtClean="0"/>
              <a:pPr/>
              <a:t>14</a:t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Department of Political Science, Dr. T. K. Tope Night (Senior) College, Parel, Mumbai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00" y="593366"/>
            <a:ext cx="11360800" cy="1692634"/>
          </a:xfrm>
        </p:spPr>
        <p:txBody>
          <a:bodyPr>
            <a:normAutofit fontScale="90000"/>
          </a:bodyPr>
          <a:lstStyle/>
          <a:p>
            <a:r>
              <a:rPr lang="en-IN" dirty="0"/>
              <a:t>Students participated in the Election workshop organised by </a:t>
            </a:r>
            <a:r>
              <a:rPr lang="en-IN" dirty="0" err="1"/>
              <a:t>Savitribai</a:t>
            </a:r>
            <a:r>
              <a:rPr lang="en-IN" dirty="0"/>
              <a:t> </a:t>
            </a:r>
            <a:r>
              <a:rPr lang="en-IN" dirty="0" err="1"/>
              <a:t>Phule</a:t>
            </a:r>
            <a:r>
              <a:rPr lang="en-IN" dirty="0"/>
              <a:t> Pune University, Pune at </a:t>
            </a:r>
            <a:r>
              <a:rPr lang="en-IN" dirty="0" err="1"/>
              <a:t>Kirti</a:t>
            </a:r>
            <a:r>
              <a:rPr lang="en-IN" dirty="0"/>
              <a:t> College and the actual survey.</a:t>
            </a:r>
            <a:br>
              <a:rPr lang="en-IN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5600" y="2445664"/>
            <a:ext cx="5749226" cy="36461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56556" y="2445663"/>
            <a:ext cx="5419844" cy="364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5109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About me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11360800" cy="4755560"/>
          </a:xfrm>
        </p:spPr>
        <p:txBody>
          <a:bodyPr/>
          <a:lstStyle/>
          <a:p>
            <a:pPr algn="ctr"/>
            <a:r>
              <a:rPr lang="en-US" dirty="0"/>
              <a:t>Graduate from </a:t>
            </a:r>
            <a:r>
              <a:rPr lang="en-US" dirty="0" err="1"/>
              <a:t>Shivaji</a:t>
            </a:r>
            <a:r>
              <a:rPr lang="en-US" dirty="0"/>
              <a:t> University, Kolhapur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Post Graduation – </a:t>
            </a:r>
            <a:r>
              <a:rPr lang="en-US" dirty="0" err="1"/>
              <a:t>Savitribai</a:t>
            </a:r>
            <a:r>
              <a:rPr lang="en-US" dirty="0"/>
              <a:t> </a:t>
            </a:r>
            <a:r>
              <a:rPr lang="en-US" dirty="0" err="1"/>
              <a:t>Phule</a:t>
            </a:r>
            <a:r>
              <a:rPr lang="en-US" dirty="0"/>
              <a:t> Pune University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Cleared NET and SET examination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114379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Publications…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 8 Chapters in 5 different Political Science Text Books</a:t>
            </a:r>
          </a:p>
          <a:p>
            <a:pPr>
              <a:buFont typeface="Arial" pitchFamily="34" charset="0"/>
              <a:buChar char="•"/>
            </a:pPr>
            <a:endParaRPr lang="en-IN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Edited one IDOL book</a:t>
            </a:r>
          </a:p>
          <a:p>
            <a:pPr>
              <a:buFont typeface="Arial" pitchFamily="34" charset="0"/>
              <a:buChar char="•"/>
            </a:pPr>
            <a:endParaRPr lang="en-IN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Translation of a Text book</a:t>
            </a:r>
          </a:p>
          <a:p>
            <a:pPr>
              <a:buFont typeface="Arial" pitchFamily="34" charset="0"/>
              <a:buChar char="•"/>
            </a:pPr>
            <a:endParaRPr lang="en-IN" dirty="0"/>
          </a:p>
          <a:p>
            <a:pPr marL="0" indent="0">
              <a:buNone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One more book in the press…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64366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University level work	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Paper setter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Assessment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Moderation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Chairmanship of a Paper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Part of syllabus sub- committees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V. C. Nominee and Governing body nominee  for selection and promotion interviews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91426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Currently working as an Associate Professor</a:t>
            </a:r>
          </a:p>
          <a:p>
            <a:endParaRPr lang="en-US" dirty="0"/>
          </a:p>
          <a:p>
            <a:r>
              <a:rPr lang="en-US" dirty="0"/>
              <a:t>Ph. D. topic – Transformational Aspects of E-Governance – a case study of certain districts in Maharashtra</a:t>
            </a:r>
          </a:p>
          <a:p>
            <a:endParaRPr lang="en-US" dirty="0"/>
          </a:p>
          <a:p>
            <a:r>
              <a:rPr lang="en-US" dirty="0"/>
              <a:t>Guide – Professor </a:t>
            </a:r>
            <a:r>
              <a:rPr lang="en-US" dirty="0" err="1"/>
              <a:t>Kannamma</a:t>
            </a:r>
            <a:r>
              <a:rPr lang="en-US" dirty="0"/>
              <a:t> Raman, Department of Civics and Politics, University of Mumbai</a:t>
            </a:r>
          </a:p>
          <a:p>
            <a:endParaRPr lang="en-US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41522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algn="ctr"/>
            <a:r>
              <a:rPr lang="en-GB" dirty="0"/>
              <a:t>Three year integrated undergraduate degree course	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15600" y="1885950"/>
            <a:ext cx="11360800" cy="4451054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algn="ctr">
              <a:buNone/>
            </a:pPr>
            <a:r>
              <a:rPr lang="en-GB" dirty="0" smtClean="0"/>
              <a:t>6 </a:t>
            </a:r>
            <a:r>
              <a:rPr lang="en-GB" dirty="0"/>
              <a:t>Semesters  -  </a:t>
            </a:r>
            <a:r>
              <a:rPr lang="en-GB" dirty="0">
                <a:hlinkClick r:id="rId3"/>
              </a:rPr>
              <a:t>12 Papers</a:t>
            </a:r>
            <a:endParaRPr lang="en-GB" dirty="0"/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/>
              <a:t>(100 + 100) + (200 + 200) + (300 +300) = 1200 marks</a:t>
            </a:r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/>
              <a:t>250 internal marks </a:t>
            </a:r>
            <a:r>
              <a:rPr lang="mr-IN" dirty="0"/>
              <a:t>- </a:t>
            </a:r>
            <a:r>
              <a:rPr lang="en-GB" dirty="0"/>
              <a:t>950 marks </a:t>
            </a:r>
            <a:r>
              <a:rPr lang="mr-IN" dirty="0"/>
              <a:t>- </a:t>
            </a:r>
            <a:r>
              <a:rPr lang="en-GB" dirty="0"/>
              <a:t>semester end examination</a:t>
            </a:r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/>
              <a:t>187 students - ONE TEACHER</a:t>
            </a:r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/>
              <a:t>21 Hours of teaching per week</a:t>
            </a:r>
          </a:p>
          <a:p>
            <a:pPr algn="ctr">
              <a:buNone/>
            </a:pPr>
            <a:endParaRPr lang="en-GB" dirty="0"/>
          </a:p>
          <a:p>
            <a:pPr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4017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Membership of professional </a:t>
            </a:r>
            <a:r>
              <a:rPr lang="en-US" dirty="0" err="1"/>
              <a:t>organisations</a:t>
            </a:r>
            <a:r>
              <a:rPr lang="en-US" dirty="0"/>
              <a:t>…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189" indent="-457189">
              <a:buFont typeface="+mj-lt"/>
              <a:buAutoNum type="arabicPeriod"/>
            </a:pPr>
            <a:r>
              <a:rPr lang="en-US" dirty="0"/>
              <a:t>Maharashtra Political Science and Public Administration Conference </a:t>
            </a:r>
          </a:p>
          <a:p>
            <a:pPr marL="457189" indent="-457189">
              <a:buFont typeface="+mj-lt"/>
              <a:buAutoNum type="arabicPeriod"/>
            </a:pPr>
            <a:endParaRPr lang="en-IN" dirty="0"/>
          </a:p>
          <a:p>
            <a:pPr marL="914389" lvl="2" indent="-457189"/>
            <a:r>
              <a:rPr lang="en-US" dirty="0"/>
              <a:t>(re-elected unanimously as a member of executive committee till 2019)</a:t>
            </a:r>
          </a:p>
          <a:p>
            <a:pPr marL="457200" lvl="2" indent="0">
              <a:buNone/>
            </a:pPr>
            <a:endParaRPr lang="en-US" dirty="0"/>
          </a:p>
          <a:p>
            <a:pPr marL="457189" indent="-457189">
              <a:buFont typeface="+mj-lt"/>
              <a:buAutoNum type="arabicPeriod"/>
            </a:pPr>
            <a:endParaRPr lang="en-US" dirty="0"/>
          </a:p>
          <a:p>
            <a:pPr marL="457189" indent="-457189">
              <a:buFont typeface="+mj-lt"/>
              <a:buAutoNum type="arabicPeriod"/>
            </a:pPr>
            <a:r>
              <a:rPr lang="en-US" dirty="0"/>
              <a:t>Indian Political Science Association</a:t>
            </a:r>
          </a:p>
          <a:p>
            <a:pPr marL="457189" indent="-457189">
              <a:buFont typeface="+mj-lt"/>
              <a:buAutoNum type="arabicPeriod"/>
            </a:pPr>
            <a:endParaRPr lang="en-IN" dirty="0"/>
          </a:p>
          <a:p>
            <a:pPr marL="457189" indent="-457189">
              <a:buFont typeface="+mj-lt"/>
              <a:buAutoNum type="arabicPeriod"/>
            </a:pPr>
            <a:endParaRPr lang="en-IN" dirty="0"/>
          </a:p>
          <a:p>
            <a:pPr marL="0" indent="0">
              <a:buNone/>
            </a:pPr>
            <a:endParaRPr lang="en-US" dirty="0"/>
          </a:p>
          <a:p>
            <a:pPr marL="457189" indent="-457189">
              <a:buFont typeface="+mj-lt"/>
              <a:buAutoNum type="arabicPeriod"/>
            </a:pPr>
            <a:r>
              <a:rPr lang="en-US" dirty="0"/>
              <a:t>International Political Science Association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4526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Participation in College activities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/>
              <a:t>Chairman of </a:t>
            </a:r>
          </a:p>
          <a:p>
            <a:pPr marL="0" indent="0">
              <a:buNone/>
            </a:pPr>
            <a:endParaRPr lang="en-IN" dirty="0"/>
          </a:p>
          <a:p>
            <a:pPr lvl="1"/>
            <a:r>
              <a:rPr lang="en-IN" dirty="0"/>
              <a:t>Sports department</a:t>
            </a:r>
          </a:p>
          <a:p>
            <a:pPr marL="457200" lvl="1" indent="0">
              <a:buNone/>
            </a:pPr>
            <a:endParaRPr lang="en-IN" dirty="0"/>
          </a:p>
          <a:p>
            <a:pPr lvl="1"/>
            <a:r>
              <a:rPr lang="en-IN" dirty="0"/>
              <a:t>Attendance committee</a:t>
            </a:r>
          </a:p>
          <a:p>
            <a:pPr lvl="1"/>
            <a:endParaRPr lang="en-IN" dirty="0"/>
          </a:p>
          <a:p>
            <a:pPr lvl="1"/>
            <a:r>
              <a:rPr lang="en-IN" dirty="0"/>
              <a:t>Time Table committee</a:t>
            </a:r>
          </a:p>
          <a:p>
            <a:pPr lvl="1"/>
            <a:endParaRPr lang="en-IN" dirty="0"/>
          </a:p>
          <a:p>
            <a:pPr lvl="1"/>
            <a:r>
              <a:rPr lang="en-IN" dirty="0"/>
              <a:t>Examination committee</a:t>
            </a:r>
          </a:p>
          <a:p>
            <a:pPr lvl="1"/>
            <a:endParaRPr lang="en-IN" dirty="0"/>
          </a:p>
          <a:p>
            <a:pPr lvl="1"/>
            <a:r>
              <a:rPr lang="en-IN" dirty="0"/>
              <a:t>Discipline committee</a:t>
            </a:r>
          </a:p>
          <a:p>
            <a:pPr lvl="1"/>
            <a:endParaRPr lang="en-IN" dirty="0"/>
          </a:p>
          <a:p>
            <a:pPr lvl="1"/>
            <a:r>
              <a:rPr lang="en-IN" dirty="0"/>
              <a:t>NSS Programme Officer for 7 years (2001-02 to 2007-08)</a:t>
            </a:r>
          </a:p>
          <a:p>
            <a:endParaRPr lang="en-IN" dirty="0"/>
          </a:p>
          <a:p>
            <a:r>
              <a:rPr lang="en-IN" dirty="0"/>
              <a:t>Member of </a:t>
            </a:r>
          </a:p>
          <a:p>
            <a:pPr lvl="2"/>
            <a:endParaRPr lang="en-IN" dirty="0"/>
          </a:p>
          <a:p>
            <a:pPr lvl="2"/>
            <a:r>
              <a:rPr lang="en-IN" dirty="0"/>
              <a:t>Examination Committee</a:t>
            </a:r>
          </a:p>
          <a:p>
            <a:pPr lvl="2"/>
            <a:endParaRPr lang="en-IN" dirty="0"/>
          </a:p>
          <a:p>
            <a:pPr lvl="2"/>
            <a:r>
              <a:rPr lang="en-IN" dirty="0" err="1"/>
              <a:t>Nishigandh</a:t>
            </a:r>
            <a:r>
              <a:rPr lang="en-IN" dirty="0"/>
              <a:t> Editorial Board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0379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Software development…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MS Excel sheet for Salary and Form 16 of all employees.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From 2001 to 2010 – Result programme in MS Access.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NSS database.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>
                <a:hlinkClick r:id="rId2"/>
              </a:rPr>
              <a:t>Currently Online result declaration module in PHP + MySQL + HTML </a:t>
            </a:r>
            <a:endParaRPr lang="en-IN" dirty="0"/>
          </a:p>
          <a:p>
            <a:pPr lvl="1"/>
            <a:r>
              <a:rPr lang="en-IN" dirty="0"/>
              <a:t>Useful for students as well as office staff.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963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354" y="39189"/>
            <a:ext cx="11360800" cy="763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Semesters and Papers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10790" y="719665"/>
          <a:ext cx="10045335" cy="5712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855"/>
                <a:gridCol w="880647"/>
                <a:gridCol w="4739104"/>
                <a:gridCol w="1557519"/>
                <a:gridCol w="1701210"/>
              </a:tblGrid>
              <a:tr h="7433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Semester no.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Paper no.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Paper title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Internal marks/Passing marks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Semester end exam. Marks/Passing marks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Indian Political System – The Constitution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---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100/40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Indian Political System – The Political Process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---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100/40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Indian Political System – The Constitution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25/10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75/30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Public Administration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25/10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75/30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Indian Political System – The Political Process</a:t>
                      </a: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25/10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75/30</a:t>
                      </a:r>
                      <a:endParaRPr lang="en-IN" dirty="0"/>
                    </a:p>
                  </a:txBody>
                  <a:tcPr/>
                </a:tc>
              </a:tr>
              <a:tr h="4448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Indian Administration</a:t>
                      </a: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25/10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75/30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Politics of Modern Maharashtra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25/10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75/30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Western Political Thought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25/10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75/30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World Politics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25/10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75/30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Determinants of Politics of Maharashtra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25/10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75/30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Indian Political Thought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25/10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75/30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India</a:t>
                      </a:r>
                      <a:r>
                        <a:rPr lang="en-US" baseline="0" dirty="0" smtClean="0"/>
                        <a:t> in World Politics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25/10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75/30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Bachelor of Arts…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One division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Medium of Instruction - English + Marathi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Most of them offer Marathi medium</a:t>
            </a:r>
          </a:p>
          <a:p>
            <a:pPr marL="0" indent="0" algn="ctr">
              <a:buNone/>
            </a:pP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Choice of subjects available at third year.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91789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A7CF2AA3-32CA-4184-8556-FF13994B4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10319218"/>
              </p:ext>
            </p:extLst>
          </p:nvPr>
        </p:nvGraphicFramePr>
        <p:xfrm>
          <a:off x="1450029" y="394173"/>
          <a:ext cx="9291941" cy="6069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08114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105050" y="1"/>
          <a:ext cx="12402099" cy="5815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10456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What else we do…?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>
                <a:hlinkClick r:id="rId2"/>
              </a:rPr>
              <a:t>Online Quizzes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dirty="0">
                <a:hlinkClick r:id="rId3"/>
              </a:rPr>
              <a:t>Visit to US consulate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dirty="0">
                <a:hlinkClick r:id="rId4"/>
              </a:rPr>
              <a:t>Guest Lectures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dirty="0">
                <a:solidFill>
                  <a:schemeClr val="accent5"/>
                </a:solidFill>
              </a:rPr>
              <a:t>WhatsApp group</a:t>
            </a:r>
          </a:p>
          <a:p>
            <a:pPr marL="0" indent="0" algn="ctr">
              <a:buNone/>
            </a:pPr>
            <a:endParaRPr lang="en-US" dirty="0">
              <a:solidFill>
                <a:schemeClr val="accent5"/>
              </a:solidFill>
            </a:endParaRPr>
          </a:p>
          <a:p>
            <a:pPr algn="ctr"/>
            <a:r>
              <a:rPr lang="en-US" dirty="0">
                <a:solidFill>
                  <a:schemeClr val="accent5"/>
                </a:solidFill>
                <a:hlinkClick r:id="rId5"/>
              </a:rPr>
              <a:t>Audio Visual </a:t>
            </a:r>
            <a:endParaRPr lang="en-US" dirty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accent5"/>
              </a:solidFill>
            </a:endParaRPr>
          </a:p>
          <a:p>
            <a:pPr algn="ctr"/>
            <a:r>
              <a:rPr lang="en-US" dirty="0">
                <a:solidFill>
                  <a:schemeClr val="accent5"/>
                </a:solidFill>
                <a:hlinkClick r:id="rId6"/>
              </a:rPr>
              <a:t>Moodle Site</a:t>
            </a:r>
            <a:endParaRPr lang="en-IN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978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for SYBA - Screen Shot</a:t>
            </a:r>
            <a:endParaRPr lang="en-IN" dirty="0"/>
          </a:p>
        </p:txBody>
      </p:sp>
      <p:pic>
        <p:nvPicPr>
          <p:cNvPr id="6" name="Content Placeholder 5" descr="quiz screen shot ful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960" y="500042"/>
            <a:ext cx="17408757" cy="7684081"/>
          </a:xfr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B8B1-08AC-4F16-AD91-DD0C6BB04B38}" type="datetime1">
              <a:rPr lang="en-US" smtClean="0"/>
              <a:pPr/>
              <a:t>2/9/2017</a:t>
            </a:fld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7A23-5F31-41FB-8985-57DD90B73316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Department of Political Science, Dr. T. K. Tope Night (Senior) College, Parel, Mumbai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Lectures and Visits</a:t>
            </a:r>
            <a:endParaRPr lang="en-IN" dirty="0"/>
          </a:p>
        </p:txBody>
      </p:sp>
      <p:graphicFrame>
        <p:nvGraphicFramePr>
          <p:cNvPr id="4" name="Content Placeholder 3">
            <a:hlinkClick r:id="" action="ppaction://noaction" highlightClick="1">
              <a:snd r:embed="rId3" name="breeze.wav" builtIn="1"/>
            </a:hlinkClick>
          </p:cNvPr>
          <p:cNvGraphicFramePr>
            <a:graphicFrameLocks noGrp="1"/>
          </p:cNvGraphicFramePr>
          <p:nvPr>
            <p:ph idx="1"/>
          </p:nvPr>
        </p:nvGraphicFramePr>
        <p:xfrm>
          <a:off x="285708" y="1214424"/>
          <a:ext cx="11620585" cy="4831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096"/>
                <a:gridCol w="4640195"/>
                <a:gridCol w="2905147"/>
                <a:gridCol w="2905147"/>
              </a:tblGrid>
              <a:tr h="52737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Sr</a:t>
                      </a:r>
                      <a:r>
                        <a:rPr lang="en-US" dirty="0" smtClean="0"/>
                        <a:t> no.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Guest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IN" dirty="0"/>
                    </a:p>
                  </a:txBody>
                  <a:tcPr marL="121920" marR="121920"/>
                </a:tc>
              </a:tr>
              <a:tr h="69636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 FEBRUARY</a:t>
                      </a:r>
                      <a:r>
                        <a:rPr lang="en-US" baseline="0" dirty="0" smtClean="0"/>
                        <a:t> 2016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Virendra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Valsangkar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Making Documentaries</a:t>
                      </a:r>
                      <a:endParaRPr lang="en-IN" dirty="0"/>
                    </a:p>
                  </a:txBody>
                  <a:tcPr marL="121920" marR="121920"/>
                </a:tc>
              </a:tr>
              <a:tr h="69562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 FEBRUARY 2016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4" action="ppaction://hlinksldjump"/>
                        </a:rPr>
                        <a:t>Dr.  </a:t>
                      </a:r>
                      <a:r>
                        <a:rPr lang="en-US" dirty="0" err="1" smtClean="0">
                          <a:hlinkClick r:id="rId4" action="ppaction://hlinksldjump"/>
                        </a:rPr>
                        <a:t>Swati</a:t>
                      </a:r>
                      <a:r>
                        <a:rPr lang="en-US" dirty="0" smtClean="0">
                          <a:hlinkClick r:id="rId4" action="ppaction://hlinksldjump"/>
                        </a:rPr>
                        <a:t> </a:t>
                      </a:r>
                      <a:r>
                        <a:rPr lang="en-US" dirty="0" err="1" smtClean="0">
                          <a:hlinkClick r:id="rId4" action="ppaction://hlinksldjump"/>
                        </a:rPr>
                        <a:t>Pitale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Nationalism of Ravindranath Tagore</a:t>
                      </a:r>
                      <a:endParaRPr lang="en-IN" dirty="0"/>
                    </a:p>
                  </a:txBody>
                  <a:tcPr marL="121920" marR="121920"/>
                </a:tc>
              </a:tr>
              <a:tr h="69562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 FEBRUARY 2016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Prof.</a:t>
                      </a:r>
                      <a:r>
                        <a:rPr lang="en-US" baseline="0" dirty="0" smtClean="0"/>
                        <a:t> Dr. Sanjay </a:t>
                      </a:r>
                      <a:r>
                        <a:rPr lang="en-US" baseline="0" dirty="0" err="1" smtClean="0"/>
                        <a:t>Deshpande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India – Russia</a:t>
                      </a:r>
                      <a:r>
                        <a:rPr lang="en-US" baseline="0" dirty="0" smtClean="0"/>
                        <a:t> Relations</a:t>
                      </a:r>
                      <a:endParaRPr lang="en-IN" dirty="0"/>
                    </a:p>
                  </a:txBody>
                  <a:tcPr marL="121920" marR="121920"/>
                </a:tc>
              </a:tr>
              <a:tr h="993743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 FEBRUARY 2016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Prashant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Kelkar</a:t>
                      </a:r>
                      <a:r>
                        <a:rPr lang="en-US" baseline="0" dirty="0" smtClean="0"/>
                        <a:t> (Associate Professor)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Kashmir Issue from a different perspective</a:t>
                      </a:r>
                      <a:endParaRPr lang="en-IN" dirty="0"/>
                    </a:p>
                  </a:txBody>
                  <a:tcPr marL="121920" marR="121920"/>
                </a:tc>
              </a:tr>
              <a:tr h="69562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MARCH 2016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Visit to US consulate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Lecture on India – US relations</a:t>
                      </a:r>
                      <a:endParaRPr lang="en-IN" dirty="0"/>
                    </a:p>
                  </a:txBody>
                  <a:tcPr marL="121920" marR="121920"/>
                </a:tc>
              </a:tr>
              <a:tr h="527378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AUGUST2016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Chaitra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Redkar</a:t>
                      </a:r>
                      <a:endParaRPr lang="en-IN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Simon de Beauvoir</a:t>
                      </a:r>
                      <a:endParaRPr lang="en-IN" dirty="0"/>
                    </a:p>
                  </a:txBody>
                  <a:tcPr marL="121920" marR="121920"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A0D0-159C-4DC9-AAC9-919D09851F27}" type="datetime1">
              <a:rPr lang="en-US" smtClean="0"/>
              <a:pPr/>
              <a:t>2/9/2017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C7A23-5F31-41FB-8985-57DD90B73316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Department of Political Science, Dr. T. K. Tope Night (Senior) College, Parel, Mumbai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784</Words>
  <Application>Microsoft Office PowerPoint</Application>
  <PresentationFormat>Custom</PresentationFormat>
  <Paragraphs>254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Department of Political Science</vt:lpstr>
      <vt:lpstr>Three year integrated undergraduate degree course </vt:lpstr>
      <vt:lpstr>Semesters and Papers</vt:lpstr>
      <vt:lpstr>Bachelor of Arts…</vt:lpstr>
      <vt:lpstr>Slide 5</vt:lpstr>
      <vt:lpstr>Slide 6</vt:lpstr>
      <vt:lpstr>What else we do…?</vt:lpstr>
      <vt:lpstr>Quiz for SYBA - Screen Shot</vt:lpstr>
      <vt:lpstr>Guest Lectures and Visits</vt:lpstr>
      <vt:lpstr>Virendra Valsangkar</vt:lpstr>
      <vt:lpstr>Guest Lectures Dr. Swati Pitale </vt:lpstr>
      <vt:lpstr>Dr.  Sanjay Deshpande</vt:lpstr>
      <vt:lpstr>Prashant Kelkar</vt:lpstr>
      <vt:lpstr>Dr. Chitra Redkar from SNDT University on Simon de Beauvoir 30-8-2016</vt:lpstr>
      <vt:lpstr>Students participated in the Election workshop organised by Savitribai Phule Pune University, Pune at Kirti College and the actual survey. </vt:lpstr>
      <vt:lpstr>About me</vt:lpstr>
      <vt:lpstr>Publications…</vt:lpstr>
      <vt:lpstr>University level work </vt:lpstr>
      <vt:lpstr>Slide 19</vt:lpstr>
      <vt:lpstr>Membership of professional organisations…</vt:lpstr>
      <vt:lpstr>Participation in College activities</vt:lpstr>
      <vt:lpstr>Software development…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BUVA</cp:lastModifiedBy>
  <cp:revision>20</cp:revision>
  <dcterms:created xsi:type="dcterms:W3CDTF">2017-02-07T11:10:44Z</dcterms:created>
  <dcterms:modified xsi:type="dcterms:W3CDTF">2017-02-09T09:43:32Z</dcterms:modified>
</cp:coreProperties>
</file>