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5" r:id="rId3"/>
    <p:sldId id="276" r:id="rId4"/>
    <p:sldId id="266" r:id="rId5"/>
    <p:sldId id="279" r:id="rId6"/>
    <p:sldId id="280" r:id="rId7"/>
    <p:sldId id="257" r:id="rId8"/>
    <p:sldId id="258" r:id="rId9"/>
    <p:sldId id="259" r:id="rId10"/>
    <p:sldId id="262" r:id="rId11"/>
    <p:sldId id="263" r:id="rId12"/>
    <p:sldId id="264" r:id="rId13"/>
    <p:sldId id="261" r:id="rId14"/>
    <p:sldId id="265" r:id="rId15"/>
    <p:sldId id="268" r:id="rId16"/>
    <p:sldId id="281" r:id="rId17"/>
    <p:sldId id="269" r:id="rId18"/>
    <p:sldId id="267" r:id="rId19"/>
    <p:sldId id="270" r:id="rId20"/>
    <p:sldId id="272" r:id="rId21"/>
    <p:sldId id="271" r:id="rId22"/>
    <p:sldId id="273" r:id="rId23"/>
    <p:sldId id="274" r:id="rId24"/>
    <p:sldId id="277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7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750" autoAdjust="0"/>
    <p:restoredTop sz="94660"/>
  </p:normalViewPr>
  <p:slideViewPr>
    <p:cSldViewPr>
      <p:cViewPr varScale="1">
        <p:scale>
          <a:sx n="68" d="100"/>
          <a:sy n="68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6B47A8B-7802-445F-AF57-E3A0A7C39546}" type="datetimeFigureOut">
              <a:rPr lang="en-US" smtClean="0"/>
              <a:pPr/>
              <a:t>11/26/2016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9E36991-8286-4C80-85BD-1914D69E872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B-7802-445F-AF57-E3A0A7C39546}" type="datetimeFigureOut">
              <a:rPr lang="en-US" smtClean="0"/>
              <a:pPr/>
              <a:t>11/26/2016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36991-8286-4C80-85BD-1914D69E872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B-7802-445F-AF57-E3A0A7C39546}" type="datetimeFigureOut">
              <a:rPr lang="en-US" smtClean="0"/>
              <a:pPr/>
              <a:t>11/26/2016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36991-8286-4C80-85BD-1914D69E872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B-7802-445F-AF57-E3A0A7C39546}" type="datetimeFigureOut">
              <a:rPr lang="en-US" smtClean="0"/>
              <a:pPr/>
              <a:t>11/26/2016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36991-8286-4C80-85BD-1914D69E872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B-7802-445F-AF57-E3A0A7C39546}" type="datetimeFigureOut">
              <a:rPr lang="en-US" smtClean="0"/>
              <a:pPr/>
              <a:t>11/26/2016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36991-8286-4C80-85BD-1914D69E872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B-7802-445F-AF57-E3A0A7C39546}" type="datetimeFigureOut">
              <a:rPr lang="en-US" smtClean="0"/>
              <a:pPr/>
              <a:t>11/26/2016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36991-8286-4C80-85BD-1914D69E872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6B47A8B-7802-445F-AF57-E3A0A7C39546}" type="datetimeFigureOut">
              <a:rPr lang="en-US" smtClean="0"/>
              <a:pPr/>
              <a:t>11/26/2016</a:t>
            </a:fld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9E36991-8286-4C80-85BD-1914D69E8729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6B47A8B-7802-445F-AF57-E3A0A7C39546}" type="datetimeFigureOut">
              <a:rPr lang="en-US" smtClean="0"/>
              <a:pPr/>
              <a:t>11/26/2016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9E36991-8286-4C80-85BD-1914D69E872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B-7802-445F-AF57-E3A0A7C39546}" type="datetimeFigureOut">
              <a:rPr lang="en-US" smtClean="0"/>
              <a:pPr/>
              <a:t>11/26/2016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36991-8286-4C80-85BD-1914D69E872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B-7802-445F-AF57-E3A0A7C39546}" type="datetimeFigureOut">
              <a:rPr lang="en-US" smtClean="0"/>
              <a:pPr/>
              <a:t>11/26/2016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36991-8286-4C80-85BD-1914D69E872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47A8B-7802-445F-AF57-E3A0A7C39546}" type="datetimeFigureOut">
              <a:rPr lang="en-US" smtClean="0"/>
              <a:pPr/>
              <a:t>11/26/2016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E36991-8286-4C80-85BD-1914D69E872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6B47A8B-7802-445F-AF57-E3A0A7C39546}" type="datetimeFigureOut">
              <a:rPr lang="en-US" smtClean="0"/>
              <a:pPr/>
              <a:t>11/26/2016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9E36991-8286-4C80-85BD-1914D69E8729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mailto:shubharaj.buwa@gmail.com" TargetMode="External"/><Relationship Id="rId2" Type="http://schemas.openxmlformats.org/officeDocument/2006/relationships/hyperlink" Target="http://drtktopecollege.in/?p=283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rtktopecollege.in/pol/" TargetMode="External"/><Relationship Id="rId4" Type="http://schemas.openxmlformats.org/officeDocument/2006/relationships/hyperlink" Target="https://www.facebook.com/shubharaj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Constitution Day – 26</a:t>
            </a:r>
            <a:r>
              <a:rPr lang="en-US" baseline="30000" dirty="0" smtClean="0"/>
              <a:t>th</a:t>
            </a:r>
            <a:r>
              <a:rPr lang="en-US" dirty="0" smtClean="0"/>
              <a:t> November 2016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Fundamental Duties</a:t>
            </a:r>
          </a:p>
          <a:p>
            <a:r>
              <a:rPr lang="en-US" dirty="0" smtClean="0"/>
              <a:t>A Presentation by Shubharaj Buwa</a:t>
            </a:r>
          </a:p>
          <a:p>
            <a:r>
              <a:rPr lang="en-US" dirty="0" smtClean="0"/>
              <a:t>Associate Professor, Political Science</a:t>
            </a: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Constitution is the basic law of the country.</a:t>
            </a:r>
          </a:p>
          <a:p>
            <a:endParaRPr lang="en-US" dirty="0"/>
          </a:p>
          <a:p>
            <a:r>
              <a:rPr lang="en-US" dirty="0" smtClean="0"/>
              <a:t>It provides the basic framework to make laws.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Art. No. 19 – 22 - Right to Liberty – Fundamental Right</a:t>
            </a:r>
          </a:p>
          <a:p>
            <a:endParaRPr lang="en-US" dirty="0"/>
          </a:p>
          <a:p>
            <a:r>
              <a:rPr lang="en-US" dirty="0" smtClean="0"/>
              <a:t>Exception – Government can restrict it under some conditions.</a:t>
            </a:r>
          </a:p>
          <a:p>
            <a:endParaRPr lang="en-US" dirty="0"/>
          </a:p>
          <a:p>
            <a:r>
              <a:rPr lang="en-US" dirty="0" smtClean="0"/>
              <a:t>The ill-famous TADA and NSA are the laws made by the Parliament on this basis.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Article 17 – “…</a:t>
            </a:r>
            <a:r>
              <a:rPr lang="en-US" dirty="0" err="1" smtClean="0"/>
              <a:t>Untouchability</a:t>
            </a:r>
            <a:r>
              <a:rPr lang="en-US" dirty="0" smtClean="0"/>
              <a:t> shall be an offence punishable in accordance with law.”</a:t>
            </a:r>
          </a:p>
          <a:p>
            <a:endParaRPr lang="en-US" dirty="0"/>
          </a:p>
          <a:p>
            <a:r>
              <a:rPr lang="en-US" dirty="0" smtClean="0"/>
              <a:t>Many acts made by the Parliament and the state legislatures on this basis. </a:t>
            </a:r>
          </a:p>
          <a:p>
            <a:endParaRPr lang="en-US" dirty="0"/>
          </a:p>
          <a:p>
            <a:r>
              <a:rPr lang="en-US" dirty="0" smtClean="0"/>
              <a:t>The laws provide definitions of concepts such as ‘</a:t>
            </a:r>
            <a:r>
              <a:rPr lang="en-US" dirty="0" err="1" smtClean="0"/>
              <a:t>untouchability</a:t>
            </a:r>
            <a:r>
              <a:rPr lang="en-US" dirty="0" smtClean="0"/>
              <a:t>’, ‘downtrodden castes’ etc.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CONSTITUTIONS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Written  -  Almost all nations have a codified constitution.</a:t>
            </a:r>
          </a:p>
          <a:p>
            <a:pPr algn="ctr"/>
            <a:endParaRPr lang="en-US" sz="2800" dirty="0" smtClean="0"/>
          </a:p>
          <a:p>
            <a:pPr algn="ctr"/>
            <a:endParaRPr lang="en-US" sz="2800" dirty="0"/>
          </a:p>
          <a:p>
            <a:pPr algn="ctr"/>
            <a:r>
              <a:rPr lang="en-US" sz="2800" dirty="0" smtClean="0"/>
              <a:t>Except UK, Canada, Israel, New Zealand, Saudi Arabia</a:t>
            </a:r>
            <a:endParaRPr lang="en-US" sz="2800" dirty="0"/>
          </a:p>
          <a:p>
            <a:endParaRPr lang="en-US" dirty="0" smtClean="0"/>
          </a:p>
          <a:p>
            <a:pPr algn="ctr">
              <a:buNone/>
            </a:pPr>
            <a:r>
              <a:rPr lang="en-US" dirty="0" smtClean="0"/>
              <a:t>they have an</a:t>
            </a:r>
          </a:p>
          <a:p>
            <a:endParaRPr lang="en-US" dirty="0"/>
          </a:p>
          <a:p>
            <a:r>
              <a:rPr lang="en-US" dirty="0" smtClean="0"/>
              <a:t>Unwritten (</a:t>
            </a:r>
            <a:r>
              <a:rPr lang="en-US" dirty="0" err="1" smtClean="0"/>
              <a:t>uncodified</a:t>
            </a:r>
            <a:r>
              <a:rPr lang="en-US" dirty="0" smtClean="0"/>
              <a:t>) constitution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Uncodified</a:t>
            </a:r>
            <a:r>
              <a:rPr lang="en-US" dirty="0" smtClean="0"/>
              <a:t> Constitutions</a:t>
            </a:r>
            <a:endParaRPr lang="en-IN" dirty="0"/>
          </a:p>
        </p:txBody>
      </p:sp>
      <p:pic>
        <p:nvPicPr>
          <p:cNvPr id="5" name="Content Placeholder 4" descr="Nations with uncodified constitutions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354263"/>
            <a:ext cx="8229600" cy="4114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Main features of Indian Constitution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Longest written constitution - 395 articles, 12 schedules, 101 amendments.</a:t>
            </a:r>
          </a:p>
          <a:p>
            <a:endParaRPr lang="en-US" dirty="0" smtClean="0"/>
          </a:p>
          <a:p>
            <a:r>
              <a:rPr lang="en-US" dirty="0" smtClean="0"/>
              <a:t>Written by an indirectly elected constituent assembly.</a:t>
            </a:r>
          </a:p>
          <a:p>
            <a:endParaRPr lang="en-US" dirty="0" smtClean="0"/>
          </a:p>
          <a:p>
            <a:r>
              <a:rPr lang="en-US" dirty="0" smtClean="0"/>
              <a:t>Task was completed in 2 yrs.  11 months and 18 days. (9</a:t>
            </a:r>
            <a:r>
              <a:rPr lang="en-US" baseline="30000" dirty="0" smtClean="0"/>
              <a:t>th</a:t>
            </a:r>
            <a:r>
              <a:rPr lang="en-US" dirty="0" smtClean="0"/>
              <a:t> Dec. 1946 to 26</a:t>
            </a:r>
            <a:r>
              <a:rPr lang="en-US" baseline="30000" dirty="0" smtClean="0"/>
              <a:t>th</a:t>
            </a:r>
            <a:r>
              <a:rPr lang="en-US" dirty="0" smtClean="0"/>
              <a:t> Nov. 1949)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Features…2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Chairman of the Constituent Assembly – Dr. </a:t>
            </a:r>
            <a:r>
              <a:rPr lang="en-US" dirty="0" err="1" smtClean="0"/>
              <a:t>Rajendra</a:t>
            </a:r>
            <a:r>
              <a:rPr lang="en-US" dirty="0" smtClean="0"/>
              <a:t> Prasad.</a:t>
            </a:r>
          </a:p>
          <a:p>
            <a:endParaRPr lang="en-US" dirty="0" smtClean="0"/>
          </a:p>
          <a:p>
            <a:r>
              <a:rPr lang="en-US" dirty="0" smtClean="0"/>
              <a:t>Chairman of the Drafting Committee – Dr. </a:t>
            </a:r>
            <a:r>
              <a:rPr lang="en-US" dirty="0" err="1" smtClean="0"/>
              <a:t>Babasaheb</a:t>
            </a:r>
            <a:r>
              <a:rPr lang="en-US" dirty="0" smtClean="0"/>
              <a:t> </a:t>
            </a:r>
            <a:r>
              <a:rPr lang="en-US" dirty="0" err="1" smtClean="0"/>
              <a:t>Ambedkar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Architect of the Constitution.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Features…3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Parliamentary Democracy </a:t>
            </a:r>
          </a:p>
          <a:p>
            <a:r>
              <a:rPr lang="en-US" dirty="0" smtClean="0"/>
              <a:t>Secularism</a:t>
            </a:r>
          </a:p>
          <a:p>
            <a:r>
              <a:rPr lang="en-US" dirty="0" smtClean="0"/>
              <a:t>Federalism</a:t>
            </a:r>
          </a:p>
          <a:p>
            <a:r>
              <a:rPr lang="en-US" dirty="0" smtClean="0"/>
              <a:t>Single citizenship</a:t>
            </a:r>
          </a:p>
          <a:p>
            <a:r>
              <a:rPr lang="en-US" dirty="0" smtClean="0"/>
              <a:t>Adult franchise</a:t>
            </a:r>
          </a:p>
          <a:p>
            <a:r>
              <a:rPr lang="en-US" dirty="0" smtClean="0"/>
              <a:t>Fundamental Rights</a:t>
            </a:r>
          </a:p>
          <a:p>
            <a:r>
              <a:rPr lang="en-US" dirty="0" smtClean="0"/>
              <a:t>Directive Principles</a:t>
            </a:r>
          </a:p>
          <a:p>
            <a:r>
              <a:rPr lang="en-US" dirty="0" smtClean="0"/>
              <a:t>Partly rigid and mostly flexible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Constitutional Amendment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Change is permanent.</a:t>
            </a:r>
          </a:p>
          <a:p>
            <a:endParaRPr lang="en-US" dirty="0" smtClean="0"/>
          </a:p>
          <a:p>
            <a:r>
              <a:rPr lang="en-US" dirty="0" smtClean="0"/>
              <a:t>Constitutions written by fallible human beings.</a:t>
            </a:r>
          </a:p>
          <a:p>
            <a:endParaRPr lang="en-US" dirty="0" smtClean="0"/>
          </a:p>
          <a:p>
            <a:r>
              <a:rPr lang="en-US" dirty="0" smtClean="0"/>
              <a:t>Therefore amendment necessary.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amendments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101 amendments</a:t>
            </a:r>
          </a:p>
          <a:p>
            <a:endParaRPr lang="en-US" dirty="0" smtClean="0"/>
          </a:p>
          <a:p>
            <a:r>
              <a:rPr lang="en-US" dirty="0" smtClean="0"/>
              <a:t>First Amendment – 1951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pic>
        <p:nvPicPr>
          <p:cNvPr id="4" name="Content Placeholder 3" descr="Indira Gandh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6782" y="2249488"/>
            <a:ext cx="6490435" cy="43243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101</a:t>
            </a:r>
            <a:r>
              <a:rPr lang="en-US" baseline="30000" dirty="0" smtClean="0"/>
              <a:t>st</a:t>
            </a:r>
            <a:r>
              <a:rPr lang="en-US" dirty="0" smtClean="0"/>
              <a:t> amendment – Sep.  2016</a:t>
            </a:r>
            <a:endParaRPr lang="en-IN" dirty="0"/>
          </a:p>
        </p:txBody>
      </p:sp>
      <p:pic>
        <p:nvPicPr>
          <p:cNvPr id="4" name="Content Placeholder 3" descr="101st amendment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5961" y="2249488"/>
            <a:ext cx="7192077" cy="43243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Nehru era – 1950 to 1964.</a:t>
            </a:r>
          </a:p>
          <a:p>
            <a:endParaRPr lang="en-US" dirty="0" smtClean="0"/>
          </a:p>
          <a:p>
            <a:r>
              <a:rPr lang="en-US" dirty="0" err="1" smtClean="0"/>
              <a:t>Lalbahadur</a:t>
            </a:r>
            <a:r>
              <a:rPr lang="en-US" dirty="0" smtClean="0"/>
              <a:t> </a:t>
            </a:r>
            <a:r>
              <a:rPr lang="en-US" dirty="0" err="1" smtClean="0"/>
              <a:t>Shastri</a:t>
            </a:r>
            <a:r>
              <a:rPr lang="en-US" dirty="0" smtClean="0"/>
              <a:t> – 1964 to 1966.</a:t>
            </a:r>
          </a:p>
          <a:p>
            <a:endParaRPr lang="en-US" dirty="0" smtClean="0"/>
          </a:p>
          <a:p>
            <a:r>
              <a:rPr lang="en-US" dirty="0" err="1" smtClean="0"/>
              <a:t>Indira</a:t>
            </a:r>
            <a:r>
              <a:rPr lang="en-US" dirty="0" smtClean="0"/>
              <a:t> Gandhi – 1966 to 1977 and 1980 to 1984.</a:t>
            </a:r>
          </a:p>
          <a:p>
            <a:endParaRPr lang="en-US" dirty="0" smtClean="0"/>
          </a:p>
          <a:p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Types of Emergencies (352 – 360)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National, Financial and State emergency (Presidential rule in a state)</a:t>
            </a:r>
          </a:p>
          <a:p>
            <a:endParaRPr lang="en-US" dirty="0" smtClean="0"/>
          </a:p>
          <a:p>
            <a:r>
              <a:rPr lang="en-US" dirty="0" smtClean="0"/>
              <a:t>National emergency - 1962, 1971, 1975</a:t>
            </a:r>
          </a:p>
          <a:p>
            <a:endParaRPr lang="en-US" dirty="0" smtClean="0"/>
          </a:p>
          <a:p>
            <a:r>
              <a:rPr lang="en-US" dirty="0" smtClean="0"/>
              <a:t>No experience of Financial emergency</a:t>
            </a:r>
          </a:p>
          <a:p>
            <a:endParaRPr lang="en-US" dirty="0" smtClean="0"/>
          </a:p>
          <a:p>
            <a:r>
              <a:rPr lang="en-US" dirty="0" smtClean="0"/>
              <a:t>Presidential rule imposed in several states, several times.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National Emergency 1975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Imposed due to internal disturbances.</a:t>
            </a:r>
          </a:p>
          <a:p>
            <a:endParaRPr lang="en-US" dirty="0" smtClean="0"/>
          </a:p>
          <a:p>
            <a:r>
              <a:rPr lang="en-US" dirty="0" smtClean="0"/>
              <a:t>High handed </a:t>
            </a:r>
            <a:r>
              <a:rPr lang="en-US" dirty="0" err="1" smtClean="0"/>
              <a:t>behaviour</a:t>
            </a:r>
            <a:r>
              <a:rPr lang="en-US" dirty="0" smtClean="0"/>
              <a:t> of the government.</a:t>
            </a:r>
          </a:p>
          <a:p>
            <a:endParaRPr lang="en-US" dirty="0" smtClean="0"/>
          </a:p>
          <a:p>
            <a:r>
              <a:rPr lang="en-US" dirty="0" smtClean="0"/>
              <a:t>Threatening atmosphere.</a:t>
            </a:r>
          </a:p>
          <a:p>
            <a:endParaRPr lang="en-US" dirty="0" smtClean="0"/>
          </a:p>
          <a:p>
            <a:r>
              <a:rPr lang="en-US" dirty="0" err="1" smtClean="0"/>
              <a:t>Swarn</a:t>
            </a:r>
            <a:r>
              <a:rPr lang="en-US" dirty="0" smtClean="0"/>
              <a:t> Singh Committee and its suggestions.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4" name="Content Placeholder 3" descr="fd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0"/>
            <a:ext cx="7643865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Respect</a:t>
            </a:r>
          </a:p>
          <a:p>
            <a:pPr lvl="1"/>
            <a:r>
              <a:rPr lang="en-US" dirty="0" smtClean="0"/>
              <a:t>Constitution</a:t>
            </a:r>
          </a:p>
          <a:p>
            <a:pPr lvl="1"/>
            <a:r>
              <a:rPr lang="en-US" dirty="0" smtClean="0"/>
              <a:t>National Flag</a:t>
            </a:r>
          </a:p>
          <a:p>
            <a:pPr lvl="1"/>
            <a:r>
              <a:rPr lang="en-US" dirty="0" smtClean="0"/>
              <a:t>National Anthem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Cherish and Follow</a:t>
            </a:r>
          </a:p>
          <a:p>
            <a:pPr lvl="1"/>
            <a:r>
              <a:rPr lang="en-US" dirty="0" smtClean="0"/>
              <a:t>Noble ideals of freedom struggle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Protect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Sovereignty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Unity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Integrity Of India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defend the country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Render national service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Harmony</a:t>
            </a:r>
          </a:p>
          <a:p>
            <a:endParaRPr lang="en-US" dirty="0" smtClean="0"/>
          </a:p>
          <a:p>
            <a:r>
              <a:rPr lang="en-US" dirty="0" smtClean="0"/>
              <a:t>Brotherhood</a:t>
            </a:r>
          </a:p>
          <a:p>
            <a:endParaRPr lang="en-US" dirty="0" smtClean="0"/>
          </a:p>
          <a:p>
            <a:r>
              <a:rPr lang="en-US" dirty="0" smtClean="0"/>
              <a:t>Dignity of women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Preservation of rich heritage of our </a:t>
            </a:r>
            <a:r>
              <a:rPr lang="en-US" b="1" i="1" u="sng" dirty="0" smtClean="0">
                <a:solidFill>
                  <a:srgbClr val="FF0000"/>
                </a:solidFill>
              </a:rPr>
              <a:t>composite</a:t>
            </a:r>
            <a:r>
              <a:rPr lang="en-US" dirty="0" smtClean="0"/>
              <a:t> culture.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Prime Minister </a:t>
            </a:r>
            <a:r>
              <a:rPr lang="en-US" dirty="0" err="1" smtClean="0"/>
              <a:t>Modi’s</a:t>
            </a:r>
            <a:r>
              <a:rPr lang="en-US" dirty="0" smtClean="0"/>
              <a:t> style of functioning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r-IN" dirty="0" smtClean="0"/>
              <a:t>परराष्ट्र धोरणावरचा भर, नेहरू जाकिटाप्रमाणे मोदी कुर्ता आणि जाकिटे लोकप्रिय होणं, नेहरूंप्रमाणे चिंतनशील संवाद साधण्याचे प्रयत्न.</a:t>
            </a:r>
          </a:p>
          <a:p>
            <a:endParaRPr lang="mr-IN" dirty="0" smtClean="0"/>
          </a:p>
          <a:p>
            <a:r>
              <a:rPr lang="mr-IN" dirty="0" smtClean="0"/>
              <a:t>नेहरू ही त्यांच्या राजकारणाची महत्त्वाकांक्षा आहे; पण इंदिरा गांधी हा त्यांच्या राजकारणाचा स्वभाव आहे असं म्हणायला खूपच वाव आहे.</a:t>
            </a:r>
            <a:endParaRPr lang="en-US" dirty="0" smtClean="0"/>
          </a:p>
          <a:p>
            <a:pPr lvl="1"/>
            <a:r>
              <a:rPr lang="mr-IN" dirty="0" smtClean="0"/>
              <a:t>डॉ. सुहास पळशीकर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Protection of natural environment.</a:t>
            </a:r>
          </a:p>
          <a:p>
            <a:endParaRPr lang="en-US" dirty="0" smtClean="0"/>
          </a:p>
          <a:p>
            <a:r>
              <a:rPr lang="en-US" dirty="0" smtClean="0"/>
              <a:t>Compassion for all living creatures.</a:t>
            </a:r>
          </a:p>
          <a:p>
            <a:endParaRPr lang="en-US" dirty="0" smtClean="0"/>
          </a:p>
          <a:p>
            <a:r>
              <a:rPr lang="en-US" dirty="0" smtClean="0"/>
              <a:t>Develop </a:t>
            </a:r>
          </a:p>
          <a:p>
            <a:pPr lvl="1"/>
            <a:r>
              <a:rPr lang="en-US" dirty="0" smtClean="0"/>
              <a:t>Scientific temper</a:t>
            </a:r>
          </a:p>
          <a:p>
            <a:pPr lvl="1"/>
            <a:r>
              <a:rPr lang="en-US" dirty="0" smtClean="0"/>
              <a:t>Humanism</a:t>
            </a:r>
          </a:p>
          <a:p>
            <a:pPr lvl="1"/>
            <a:r>
              <a:rPr lang="en-US" dirty="0" smtClean="0"/>
              <a:t>Spirit of inquiry and reform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pPr lvl="5">
              <a:buNone/>
            </a:pPr>
            <a:endParaRPr lang="en-US" dirty="0" smtClean="0"/>
          </a:p>
          <a:p>
            <a:pPr lvl="5"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Safeguarding public property.</a:t>
            </a:r>
          </a:p>
          <a:p>
            <a:endParaRPr lang="en-US" dirty="0" smtClean="0"/>
          </a:p>
          <a:p>
            <a:r>
              <a:rPr lang="en-US" dirty="0" smtClean="0"/>
              <a:t>Renounce violence.</a:t>
            </a:r>
          </a:p>
          <a:p>
            <a:endParaRPr lang="en-US" dirty="0" smtClean="0"/>
          </a:p>
          <a:p>
            <a:r>
              <a:rPr lang="en-US" dirty="0" smtClean="0"/>
              <a:t>Strive towards excellence.</a:t>
            </a:r>
          </a:p>
          <a:p>
            <a:endParaRPr lang="en-US" dirty="0" smtClean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Finally…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the duty of the parents to provide primary education to children between the age of six and fourteen years.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Constitution Day – 26</a:t>
            </a:r>
            <a:r>
              <a:rPr lang="en-US" baseline="30000" dirty="0" smtClean="0"/>
              <a:t>th</a:t>
            </a:r>
            <a:r>
              <a:rPr lang="en-US" dirty="0" smtClean="0"/>
              <a:t> November 2016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 presentation by Shubharaj Buwa</a:t>
            </a:r>
          </a:p>
          <a:p>
            <a:pPr lvl="1"/>
            <a:r>
              <a:rPr lang="en-US" dirty="0" smtClean="0"/>
              <a:t>Associate Professor, Political Science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Presentation available at - </a:t>
            </a:r>
            <a:r>
              <a:rPr lang="en-US" dirty="0" smtClean="0">
                <a:hlinkClick r:id="rId2"/>
              </a:rPr>
              <a:t>http://drtktopecollege.in/?p=2838</a:t>
            </a:r>
            <a:r>
              <a:rPr lang="en-US" dirty="0" smtClean="0"/>
              <a:t> 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 smtClean="0"/>
              <a:t>Contact information:-</a:t>
            </a:r>
          </a:p>
          <a:p>
            <a:pPr lvl="2"/>
            <a:r>
              <a:rPr lang="en-US" dirty="0" smtClean="0">
                <a:hlinkClick r:id="rId3"/>
              </a:rPr>
              <a:t>shubharaj.buwa@gmail.com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r>
              <a:rPr lang="en-US" dirty="0" smtClean="0">
                <a:hlinkClick r:id="rId4"/>
              </a:rPr>
              <a:t>https://www.facebook.com/shubharaj</a:t>
            </a:r>
            <a:endParaRPr lang="en-US" dirty="0" smtClean="0"/>
          </a:p>
          <a:p>
            <a:pPr lvl="2"/>
            <a:endParaRPr lang="en-US" dirty="0" smtClean="0"/>
          </a:p>
          <a:p>
            <a:pPr lvl="2">
              <a:buNone/>
            </a:pPr>
            <a:r>
              <a:rPr lang="en-US" dirty="0" smtClean="0"/>
              <a:t>Website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>
                <a:hlinkClick r:id="rId5"/>
              </a:rPr>
              <a:t>http://drtktopecollege.in/pol/</a:t>
            </a:r>
            <a:endParaRPr lang="en-US" dirty="0" smtClean="0"/>
          </a:p>
          <a:p>
            <a:pPr lvl="2"/>
            <a:endParaRPr lang="en-US" dirty="0" smtClean="0"/>
          </a:p>
          <a:p>
            <a:pPr lvl="2">
              <a:buNone/>
            </a:pPr>
            <a:endParaRPr lang="en-US" dirty="0" smtClean="0"/>
          </a:p>
          <a:p>
            <a:pPr lvl="2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 Fundamental duties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10 Fundamental duties</a:t>
            </a:r>
          </a:p>
          <a:p>
            <a:endParaRPr lang="en-US" dirty="0" smtClean="0"/>
          </a:p>
          <a:p>
            <a:r>
              <a:rPr lang="en-US" dirty="0" smtClean="0"/>
              <a:t>Part III - Article 51 A of the Indian Constitution</a:t>
            </a:r>
          </a:p>
          <a:p>
            <a:endParaRPr lang="en-US" dirty="0" smtClean="0"/>
          </a:p>
          <a:p>
            <a:r>
              <a:rPr lang="en-US" dirty="0" smtClean="0"/>
              <a:t>42</a:t>
            </a:r>
            <a:r>
              <a:rPr lang="en-US" baseline="30000" dirty="0" smtClean="0"/>
              <a:t>nd</a:t>
            </a:r>
            <a:r>
              <a:rPr lang="en-US" dirty="0" smtClean="0"/>
              <a:t> amendment, 1976</a:t>
            </a:r>
          </a:p>
          <a:p>
            <a:endParaRPr lang="en-US" dirty="0" smtClean="0"/>
          </a:p>
          <a:p>
            <a:r>
              <a:rPr lang="en-US" dirty="0" smtClean="0"/>
              <a:t>11</a:t>
            </a:r>
            <a:r>
              <a:rPr lang="en-US" baseline="30000" dirty="0" smtClean="0"/>
              <a:t>th</a:t>
            </a:r>
            <a:r>
              <a:rPr lang="en-US" dirty="0" smtClean="0"/>
              <a:t> added by 86</a:t>
            </a:r>
            <a:r>
              <a:rPr lang="en-US" baseline="30000" dirty="0" smtClean="0"/>
              <a:t>th</a:t>
            </a:r>
            <a:r>
              <a:rPr lang="en-US" dirty="0" smtClean="0"/>
              <a:t> amendment act 2002 – </a:t>
            </a:r>
            <a:r>
              <a:rPr lang="en-US" dirty="0" err="1" smtClean="0"/>
              <a:t>w.e.f</a:t>
            </a:r>
            <a:r>
              <a:rPr lang="en-US" dirty="0" smtClean="0"/>
              <a:t>. 1-4-2010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Influence of Other Constitutions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Constitutions of the following countries mention fundamental duties :-</a:t>
            </a:r>
          </a:p>
          <a:p>
            <a:pPr lvl="1"/>
            <a:r>
              <a:rPr lang="en-US" dirty="0" smtClean="0"/>
              <a:t>Japan</a:t>
            </a:r>
          </a:p>
          <a:p>
            <a:pPr lvl="1"/>
            <a:r>
              <a:rPr lang="en-US" dirty="0" smtClean="0"/>
              <a:t>Netherlands</a:t>
            </a:r>
          </a:p>
          <a:p>
            <a:pPr lvl="1"/>
            <a:r>
              <a:rPr lang="en-US" dirty="0" smtClean="0"/>
              <a:t>USSR (The constitution of Russian Federation also mentions obligations of citizens.)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/>
            <a:r>
              <a:rPr lang="en-US" dirty="0" smtClean="0"/>
              <a:t>Basic Information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Six Continents</a:t>
            </a:r>
            <a:endParaRPr lang="en-IN" dirty="0"/>
          </a:p>
        </p:txBody>
      </p:sp>
      <p:pic>
        <p:nvPicPr>
          <p:cNvPr id="4" name="Content Placeholder 3" descr="continents_map bi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328900"/>
            <a:ext cx="8229600" cy="4165526"/>
          </a:xfrm>
        </p:spPr>
      </p:pic>
    </p:spTree>
  </p:cSld>
  <p:clrMapOvr>
    <a:masterClrMapping/>
  </p:clrMapOvr>
  <p:transition spd="slow" advTm="45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algn="ctr"/>
            <a:r>
              <a:rPr lang="en-US" sz="6000" dirty="0" smtClean="0"/>
              <a:t>196 Sovereign Nations</a:t>
            </a:r>
            <a:endParaRPr lang="en-IN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sz="4000" dirty="0" smtClean="0"/>
              <a:t>All 196 nations have a Constitution</a:t>
            </a:r>
            <a:endParaRPr lang="en-IN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321</TotalTime>
  <Words>640</Words>
  <Application>Microsoft Office PowerPoint</Application>
  <PresentationFormat>On-screen Show (4:3)</PresentationFormat>
  <Paragraphs>175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Urban</vt:lpstr>
      <vt:lpstr>Constitution Day – 26th November 2016</vt:lpstr>
      <vt:lpstr>Slide 2</vt:lpstr>
      <vt:lpstr>Prime Minister Modi’s style of functioning</vt:lpstr>
      <vt:lpstr>11 Fundamental duties</vt:lpstr>
      <vt:lpstr>Influence of Other Constitutions</vt:lpstr>
      <vt:lpstr>Slide 6</vt:lpstr>
      <vt:lpstr>Six Continents</vt:lpstr>
      <vt:lpstr>Slide 8</vt:lpstr>
      <vt:lpstr>Slide 9</vt:lpstr>
      <vt:lpstr>Slide 10</vt:lpstr>
      <vt:lpstr>Example</vt:lpstr>
      <vt:lpstr>Example 2</vt:lpstr>
      <vt:lpstr>TYPES OF CONSTITUTIONS</vt:lpstr>
      <vt:lpstr>Uncodified Constitutions</vt:lpstr>
      <vt:lpstr>Main features of Indian Constitution</vt:lpstr>
      <vt:lpstr>Features…2</vt:lpstr>
      <vt:lpstr>Features…3</vt:lpstr>
      <vt:lpstr>Constitutional Amendment</vt:lpstr>
      <vt:lpstr>History of amendments</vt:lpstr>
      <vt:lpstr>101st amendment – Sep.  2016</vt:lpstr>
      <vt:lpstr>History…</vt:lpstr>
      <vt:lpstr>Types of Emergencies (352 – 360)</vt:lpstr>
      <vt:lpstr>National Emergency 1975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Finally…</vt:lpstr>
      <vt:lpstr>Constitution Day – 26th November 2016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Constitution Day</dc:title>
  <dc:creator>BUVA</dc:creator>
  <cp:lastModifiedBy>BUVA</cp:lastModifiedBy>
  <cp:revision>50</cp:revision>
  <dcterms:created xsi:type="dcterms:W3CDTF">2016-11-25T03:51:47Z</dcterms:created>
  <dcterms:modified xsi:type="dcterms:W3CDTF">2016-11-26T06:35:44Z</dcterms:modified>
</cp:coreProperties>
</file>